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6" r:id="rId3"/>
  </p:sldMasterIdLst>
  <p:notesMasterIdLst>
    <p:notesMasterId r:id="rId109"/>
  </p:notesMasterIdLst>
  <p:sldIdLst>
    <p:sldId id="643" r:id="rId4"/>
    <p:sldId id="256" r:id="rId5"/>
    <p:sldId id="258" r:id="rId6"/>
    <p:sldId id="441" r:id="rId7"/>
    <p:sldId id="357" r:id="rId8"/>
    <p:sldId id="442" r:id="rId9"/>
    <p:sldId id="358" r:id="rId10"/>
    <p:sldId id="359" r:id="rId11"/>
    <p:sldId id="360" r:id="rId12"/>
    <p:sldId id="361" r:id="rId13"/>
    <p:sldId id="362" r:id="rId14"/>
    <p:sldId id="363" r:id="rId15"/>
    <p:sldId id="364" r:id="rId16"/>
    <p:sldId id="365" r:id="rId17"/>
    <p:sldId id="367" r:id="rId18"/>
    <p:sldId id="366" r:id="rId19"/>
    <p:sldId id="368" r:id="rId20"/>
    <p:sldId id="369" r:id="rId21"/>
    <p:sldId id="370" r:id="rId22"/>
    <p:sldId id="372" r:id="rId23"/>
    <p:sldId id="374" r:id="rId24"/>
    <p:sldId id="373" r:id="rId25"/>
    <p:sldId id="371" r:id="rId26"/>
    <p:sldId id="375" r:id="rId27"/>
    <p:sldId id="376" r:id="rId28"/>
    <p:sldId id="377" r:id="rId29"/>
    <p:sldId id="380" r:id="rId30"/>
    <p:sldId id="379" r:id="rId31"/>
    <p:sldId id="378" r:id="rId32"/>
    <p:sldId id="381" r:id="rId33"/>
    <p:sldId id="443" r:id="rId34"/>
    <p:sldId id="382" r:id="rId35"/>
    <p:sldId id="383" r:id="rId36"/>
    <p:sldId id="384" r:id="rId37"/>
    <p:sldId id="385" r:id="rId38"/>
    <p:sldId id="388" r:id="rId39"/>
    <p:sldId id="387" r:id="rId40"/>
    <p:sldId id="386" r:id="rId41"/>
    <p:sldId id="389" r:id="rId42"/>
    <p:sldId id="390" r:id="rId43"/>
    <p:sldId id="391" r:id="rId44"/>
    <p:sldId id="394" r:id="rId45"/>
    <p:sldId id="393" r:id="rId46"/>
    <p:sldId id="392" r:id="rId47"/>
    <p:sldId id="395" r:id="rId48"/>
    <p:sldId id="398" r:id="rId49"/>
    <p:sldId id="397" r:id="rId50"/>
    <p:sldId id="396" r:id="rId51"/>
    <p:sldId id="646" r:id="rId52"/>
    <p:sldId id="647" r:id="rId53"/>
    <p:sldId id="546" r:id="rId54"/>
    <p:sldId id="547" r:id="rId55"/>
    <p:sldId id="548" r:id="rId56"/>
    <p:sldId id="648" r:id="rId57"/>
    <p:sldId id="549" r:id="rId58"/>
    <p:sldId id="550" r:id="rId59"/>
    <p:sldId id="649" r:id="rId60"/>
    <p:sldId id="551" r:id="rId61"/>
    <p:sldId id="552" r:id="rId62"/>
    <p:sldId id="650" r:id="rId63"/>
    <p:sldId id="553" r:id="rId64"/>
    <p:sldId id="651" r:id="rId65"/>
    <p:sldId id="554" r:id="rId66"/>
    <p:sldId id="555" r:id="rId67"/>
    <p:sldId id="556" r:id="rId68"/>
    <p:sldId id="557" r:id="rId69"/>
    <p:sldId id="652" r:id="rId70"/>
    <p:sldId id="558" r:id="rId71"/>
    <p:sldId id="653" r:id="rId72"/>
    <p:sldId id="559" r:id="rId73"/>
    <p:sldId id="560" r:id="rId74"/>
    <p:sldId id="654" r:id="rId75"/>
    <p:sldId id="561" r:id="rId76"/>
    <p:sldId id="562" r:id="rId77"/>
    <p:sldId id="655" r:id="rId78"/>
    <p:sldId id="563" r:id="rId79"/>
    <p:sldId id="656" r:id="rId80"/>
    <p:sldId id="564" r:id="rId81"/>
    <p:sldId id="565" r:id="rId82"/>
    <p:sldId id="657" r:id="rId83"/>
    <p:sldId id="566" r:id="rId84"/>
    <p:sldId id="567" r:id="rId85"/>
    <p:sldId id="658" r:id="rId86"/>
    <p:sldId id="568" r:id="rId87"/>
    <p:sldId id="569" r:id="rId88"/>
    <p:sldId id="659" r:id="rId89"/>
    <p:sldId id="570" r:id="rId90"/>
    <p:sldId id="571" r:id="rId91"/>
    <p:sldId id="660" r:id="rId92"/>
    <p:sldId id="572" r:id="rId93"/>
    <p:sldId id="573" r:id="rId94"/>
    <p:sldId id="661" r:id="rId95"/>
    <p:sldId id="574" r:id="rId96"/>
    <p:sldId id="662" r:id="rId97"/>
    <p:sldId id="575" r:id="rId98"/>
    <p:sldId id="663" r:id="rId99"/>
    <p:sldId id="612" r:id="rId100"/>
    <p:sldId id="576" r:id="rId101"/>
    <p:sldId id="577" r:id="rId102"/>
    <p:sldId id="736" r:id="rId103"/>
    <p:sldId id="737" r:id="rId104"/>
    <p:sldId id="738" r:id="rId105"/>
    <p:sldId id="739" r:id="rId106"/>
    <p:sldId id="740" r:id="rId107"/>
    <p:sldId id="446"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p:cViewPr varScale="1">
        <p:scale>
          <a:sx n="48" d="100"/>
          <a:sy n="48" d="100"/>
        </p:scale>
        <p:origin x="1243"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notesMaster" Target="notesMasters/notes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5F85B3-7C6C-45B0-AD9D-359DD5A20AAD}" type="datetimeFigureOut">
              <a:rPr lang="en-US" smtClean="0"/>
              <a:t>3/24/2023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E8ECD-6625-45BA-B000-01093BDF2C04}" type="slidenum">
              <a:rPr lang="en-US" smtClean="0"/>
              <a:t>‹#›</a:t>
            </a:fld>
            <a:endParaRPr lang="en-US"/>
          </a:p>
        </p:txBody>
      </p:sp>
    </p:spTree>
    <p:extLst>
      <p:ext uri="{BB962C8B-B14F-4D97-AF65-F5344CB8AC3E}">
        <p14:creationId xmlns:p14="http://schemas.microsoft.com/office/powerpoint/2010/main" val="23817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258763"/>
            <a:ext cx="1720850" cy="1290637"/>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CBD7B-9D15-410A-9216-369BD7E80024}"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919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258763"/>
            <a:ext cx="1720850" cy="1290637"/>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CBD7B-9D15-410A-9216-369BD7E80024}"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373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D0CA0C-6B29-44DB-96AF-FDAE99E762FF}" type="datetime1">
              <a:rPr lang="en-US" smtClean="0"/>
              <a:t>3/24/2023</a:t>
            </a:fld>
            <a:endParaRPr lang="en-US"/>
          </a:p>
        </p:txBody>
      </p:sp>
      <p:sp>
        <p:nvSpPr>
          <p:cNvPr id="5" name="Footer Placeholder 4"/>
          <p:cNvSpPr>
            <a:spLocks noGrp="1"/>
          </p:cNvSpPr>
          <p:nvPr>
            <p:ph type="ftr" sz="quarter" idx="11"/>
          </p:nvPr>
        </p:nvSpPr>
        <p:spPr/>
        <p:txBody>
          <a:bodyPr/>
          <a:lstStyle/>
          <a:p>
            <a:r>
              <a:rPr lang="en-US"/>
              <a:t>QAF 2023</a:t>
            </a:r>
          </a:p>
        </p:txBody>
      </p:sp>
      <p:sp>
        <p:nvSpPr>
          <p:cNvPr id="6" name="Slide Number Placeholder 5"/>
          <p:cNvSpPr>
            <a:spLocks noGrp="1"/>
          </p:cNvSpPr>
          <p:nvPr>
            <p:ph type="sldNum" sz="quarter" idx="12"/>
          </p:nvPr>
        </p:nvSpPr>
        <p:spPr/>
        <p:txBody>
          <a:bodyPr/>
          <a:lstStyle/>
          <a:p>
            <a:fld id="{1FFF911A-83BB-4AB2-9E85-E25F264F38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0B15C8-DC96-428F-A95F-4702CF8FD199}" type="datetime1">
              <a:rPr lang="en-US" smtClean="0"/>
              <a:t>3/24/2023</a:t>
            </a:fld>
            <a:endParaRPr lang="en-US"/>
          </a:p>
        </p:txBody>
      </p:sp>
      <p:sp>
        <p:nvSpPr>
          <p:cNvPr id="5" name="Footer Placeholder 4"/>
          <p:cNvSpPr>
            <a:spLocks noGrp="1"/>
          </p:cNvSpPr>
          <p:nvPr>
            <p:ph type="ftr" sz="quarter" idx="11"/>
          </p:nvPr>
        </p:nvSpPr>
        <p:spPr/>
        <p:txBody>
          <a:bodyPr/>
          <a:lstStyle/>
          <a:p>
            <a:r>
              <a:rPr lang="en-US"/>
              <a:t>QAF 2023</a:t>
            </a:r>
          </a:p>
        </p:txBody>
      </p:sp>
      <p:sp>
        <p:nvSpPr>
          <p:cNvPr id="6" name="Slide Number Placeholder 5"/>
          <p:cNvSpPr>
            <a:spLocks noGrp="1"/>
          </p:cNvSpPr>
          <p:nvPr>
            <p:ph type="sldNum" sz="quarter" idx="12"/>
          </p:nvPr>
        </p:nvSpPr>
        <p:spPr/>
        <p:txBody>
          <a:bodyPr/>
          <a:lstStyle/>
          <a:p>
            <a:fld id="{1FFF911A-83BB-4AB2-9E85-E25F264F38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E2B7F0-4EEC-4BB7-9E52-3A8A9D0A1ADD}" type="datetime1">
              <a:rPr lang="en-US" smtClean="0"/>
              <a:t>3/24/2023</a:t>
            </a:fld>
            <a:endParaRPr lang="en-US"/>
          </a:p>
        </p:txBody>
      </p:sp>
      <p:sp>
        <p:nvSpPr>
          <p:cNvPr id="5" name="Footer Placeholder 4"/>
          <p:cNvSpPr>
            <a:spLocks noGrp="1"/>
          </p:cNvSpPr>
          <p:nvPr>
            <p:ph type="ftr" sz="quarter" idx="11"/>
          </p:nvPr>
        </p:nvSpPr>
        <p:spPr/>
        <p:txBody>
          <a:bodyPr/>
          <a:lstStyle/>
          <a:p>
            <a:r>
              <a:rPr lang="en-US"/>
              <a:t>QAF 2023</a:t>
            </a:r>
          </a:p>
        </p:txBody>
      </p:sp>
      <p:sp>
        <p:nvSpPr>
          <p:cNvPr id="6" name="Slide Number Placeholder 5"/>
          <p:cNvSpPr>
            <a:spLocks noGrp="1"/>
          </p:cNvSpPr>
          <p:nvPr>
            <p:ph type="sldNum" sz="quarter" idx="12"/>
          </p:nvPr>
        </p:nvSpPr>
        <p:spPr/>
        <p:txBody>
          <a:bodyPr/>
          <a:lstStyle/>
          <a:p>
            <a:fld id="{1FFF911A-83BB-4AB2-9E85-E25F264F38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15713" y="331766"/>
            <a:ext cx="871257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26309"/>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7A44C72-735D-45DF-B867-39559F600A39}" type="datetime1">
              <a:rPr lang="en-US" smtClean="0"/>
              <a:t>3/24/2023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70225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6164" y="413251"/>
            <a:ext cx="8951672" cy="510140"/>
          </a:xfrm>
        </p:spPr>
        <p:txBody>
          <a:bodyPr lIns="0" tIns="0" rIns="0" bIns="0"/>
          <a:lstStyle>
            <a:lvl1pPr>
              <a:defRPr sz="3315" b="0" i="0">
                <a:solidFill>
                  <a:schemeClr val="bg1"/>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96E056D-12AA-40EF-8093-32DEEEB8D700}" type="datetime1">
              <a:rPr lang="en-US" smtClean="0"/>
              <a:t>3/24/2023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9466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6164" y="413251"/>
            <a:ext cx="8951672" cy="510140"/>
          </a:xfrm>
        </p:spPr>
        <p:txBody>
          <a:bodyPr lIns="0" tIns="0" rIns="0" bIns="0"/>
          <a:lstStyle>
            <a:lvl1pPr>
              <a:defRPr sz="3315" b="0" i="0">
                <a:solidFill>
                  <a:schemeClr val="bg1"/>
                </a:solidFill>
                <a:latin typeface="Arial MT"/>
                <a:cs typeface="Arial MT"/>
              </a:defRPr>
            </a:lvl1pPr>
          </a:lstStyle>
          <a:p>
            <a:endParaRPr/>
          </a:p>
        </p:txBody>
      </p:sp>
      <p:sp>
        <p:nvSpPr>
          <p:cNvPr id="3" name="Holder 3"/>
          <p:cNvSpPr>
            <a:spLocks noGrp="1"/>
          </p:cNvSpPr>
          <p:nvPr>
            <p:ph sz="half" idx="2"/>
          </p:nvPr>
        </p:nvSpPr>
        <p:spPr>
          <a:xfrm>
            <a:off x="457201" y="1571519"/>
            <a:ext cx="397763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1519"/>
            <a:ext cx="397763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BEBCEFA-D5F4-4931-9592-74F559B75EC2}" type="datetime1">
              <a:rPr lang="en-US" smtClean="0"/>
              <a:t>3/24/2023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3436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6164" y="413251"/>
            <a:ext cx="8951672" cy="510140"/>
          </a:xfrm>
        </p:spPr>
        <p:txBody>
          <a:bodyPr lIns="0" tIns="0" rIns="0" bIns="0"/>
          <a:lstStyle>
            <a:lvl1pPr>
              <a:defRPr sz="3315" b="0" i="0">
                <a:solidFill>
                  <a:schemeClr val="bg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D78500D-3A90-49A0-A75A-8F83BEFEB1CC}" type="datetime1">
              <a:rPr lang="en-US" smtClean="0"/>
              <a:t>3/24/2023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4190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369849B-2E8B-4595-8546-2733E935B575}" type="datetime1">
              <a:rPr lang="en-US" smtClean="0"/>
              <a:t>3/24/2023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3155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199"/>
            <a:ext cx="6400800" cy="1752601"/>
          </a:xfrm>
        </p:spPr>
        <p:txBody>
          <a:bodyPr/>
          <a:lstStyle>
            <a:lvl1pPr marL="0" indent="0" algn="ctr">
              <a:buNone/>
              <a:defRPr>
                <a:solidFill>
                  <a:schemeClr val="tx1">
                    <a:tint val="75000"/>
                  </a:schemeClr>
                </a:solidFill>
              </a:defRPr>
            </a:lvl1pPr>
            <a:lvl2pPr marL="422544" indent="0" algn="ctr">
              <a:buNone/>
              <a:defRPr>
                <a:solidFill>
                  <a:schemeClr val="tx1">
                    <a:tint val="75000"/>
                  </a:schemeClr>
                </a:solidFill>
              </a:defRPr>
            </a:lvl2pPr>
            <a:lvl3pPr marL="845087" indent="0" algn="ctr">
              <a:buNone/>
              <a:defRPr>
                <a:solidFill>
                  <a:schemeClr val="tx1">
                    <a:tint val="75000"/>
                  </a:schemeClr>
                </a:solidFill>
              </a:defRPr>
            </a:lvl3pPr>
            <a:lvl4pPr marL="1267631" indent="0" algn="ctr">
              <a:buNone/>
              <a:defRPr>
                <a:solidFill>
                  <a:schemeClr val="tx1">
                    <a:tint val="75000"/>
                  </a:schemeClr>
                </a:solidFill>
              </a:defRPr>
            </a:lvl4pPr>
            <a:lvl5pPr marL="1690175" indent="0" algn="ctr">
              <a:buNone/>
              <a:defRPr>
                <a:solidFill>
                  <a:schemeClr val="tx1">
                    <a:tint val="75000"/>
                  </a:schemeClr>
                </a:solidFill>
              </a:defRPr>
            </a:lvl5pPr>
            <a:lvl6pPr marL="2112717" indent="0" algn="ctr">
              <a:buNone/>
              <a:defRPr>
                <a:solidFill>
                  <a:schemeClr val="tx1">
                    <a:tint val="75000"/>
                  </a:schemeClr>
                </a:solidFill>
              </a:defRPr>
            </a:lvl6pPr>
            <a:lvl7pPr marL="2535262" indent="0" algn="ctr">
              <a:buNone/>
              <a:defRPr>
                <a:solidFill>
                  <a:schemeClr val="tx1">
                    <a:tint val="75000"/>
                  </a:schemeClr>
                </a:solidFill>
              </a:defRPr>
            </a:lvl7pPr>
            <a:lvl8pPr marL="2957806" indent="0" algn="ctr">
              <a:buNone/>
              <a:defRPr>
                <a:solidFill>
                  <a:schemeClr val="tx1">
                    <a:tint val="75000"/>
                  </a:schemeClr>
                </a:solidFill>
              </a:defRPr>
            </a:lvl8pPr>
            <a:lvl9pPr marL="33803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32A117-09EA-4733-86C5-78E5D2759030}"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a:t>
            </a:fld>
            <a:endParaRPr lang="en-US"/>
          </a:p>
        </p:txBody>
      </p:sp>
    </p:spTree>
    <p:extLst>
      <p:ext uri="{BB962C8B-B14F-4D97-AF65-F5344CB8AC3E}">
        <p14:creationId xmlns:p14="http://schemas.microsoft.com/office/powerpoint/2010/main" val="4212593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2A117-09EA-4733-86C5-78E5D2759030}"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a:t>
            </a:fld>
            <a:endParaRPr lang="en-US"/>
          </a:p>
        </p:txBody>
      </p:sp>
    </p:spTree>
    <p:extLst>
      <p:ext uri="{BB962C8B-B14F-4D97-AF65-F5344CB8AC3E}">
        <p14:creationId xmlns:p14="http://schemas.microsoft.com/office/powerpoint/2010/main" val="1915085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3698" b="1" cap="all"/>
            </a:lvl1pPr>
          </a:lstStyle>
          <a:p>
            <a:r>
              <a:rPr lang="en-US"/>
              <a:t>Click to edit Master title style</a:t>
            </a:r>
          </a:p>
        </p:txBody>
      </p:sp>
      <p:sp>
        <p:nvSpPr>
          <p:cNvPr id="3" name="Text Placeholder 2"/>
          <p:cNvSpPr>
            <a:spLocks noGrp="1"/>
          </p:cNvSpPr>
          <p:nvPr>
            <p:ph type="body" idx="1"/>
          </p:nvPr>
        </p:nvSpPr>
        <p:spPr>
          <a:xfrm>
            <a:off x="722314" y="2906712"/>
            <a:ext cx="7772400" cy="1500188"/>
          </a:xfrm>
        </p:spPr>
        <p:txBody>
          <a:bodyPr anchor="b"/>
          <a:lstStyle>
            <a:lvl1pPr marL="0" indent="0">
              <a:buNone/>
              <a:defRPr sz="1849">
                <a:solidFill>
                  <a:schemeClr val="tx1">
                    <a:tint val="75000"/>
                  </a:schemeClr>
                </a:solidFill>
              </a:defRPr>
            </a:lvl1pPr>
            <a:lvl2pPr marL="422544" indent="0">
              <a:buNone/>
              <a:defRPr sz="1663">
                <a:solidFill>
                  <a:schemeClr val="tx1">
                    <a:tint val="75000"/>
                  </a:schemeClr>
                </a:solidFill>
              </a:defRPr>
            </a:lvl2pPr>
            <a:lvl3pPr marL="845087" indent="0">
              <a:buNone/>
              <a:defRPr sz="1479">
                <a:solidFill>
                  <a:schemeClr val="tx1">
                    <a:tint val="75000"/>
                  </a:schemeClr>
                </a:solidFill>
              </a:defRPr>
            </a:lvl3pPr>
            <a:lvl4pPr marL="1267631" indent="0">
              <a:buNone/>
              <a:defRPr sz="1295">
                <a:solidFill>
                  <a:schemeClr val="tx1">
                    <a:tint val="75000"/>
                  </a:schemeClr>
                </a:solidFill>
              </a:defRPr>
            </a:lvl4pPr>
            <a:lvl5pPr marL="1690175" indent="0">
              <a:buNone/>
              <a:defRPr sz="1295">
                <a:solidFill>
                  <a:schemeClr val="tx1">
                    <a:tint val="75000"/>
                  </a:schemeClr>
                </a:solidFill>
              </a:defRPr>
            </a:lvl5pPr>
            <a:lvl6pPr marL="2112717" indent="0">
              <a:buNone/>
              <a:defRPr sz="1295">
                <a:solidFill>
                  <a:schemeClr val="tx1">
                    <a:tint val="75000"/>
                  </a:schemeClr>
                </a:solidFill>
              </a:defRPr>
            </a:lvl6pPr>
            <a:lvl7pPr marL="2535262" indent="0">
              <a:buNone/>
              <a:defRPr sz="1295">
                <a:solidFill>
                  <a:schemeClr val="tx1">
                    <a:tint val="75000"/>
                  </a:schemeClr>
                </a:solidFill>
              </a:defRPr>
            </a:lvl7pPr>
            <a:lvl8pPr marL="2957806" indent="0">
              <a:buNone/>
              <a:defRPr sz="1295">
                <a:solidFill>
                  <a:schemeClr val="tx1">
                    <a:tint val="75000"/>
                  </a:schemeClr>
                </a:solidFill>
              </a:defRPr>
            </a:lvl8pPr>
            <a:lvl9pPr marL="3380348" indent="0">
              <a:buNone/>
              <a:defRPr sz="129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2A117-09EA-4733-86C5-78E5D2759030}"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a:t>
            </a:fld>
            <a:endParaRPr lang="en-US"/>
          </a:p>
        </p:txBody>
      </p:sp>
    </p:spTree>
    <p:extLst>
      <p:ext uri="{BB962C8B-B14F-4D97-AF65-F5344CB8AC3E}">
        <p14:creationId xmlns:p14="http://schemas.microsoft.com/office/powerpoint/2010/main" val="179044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908E05-9C1D-451B-AA4F-679234AE4A83}" type="datetime1">
              <a:rPr lang="en-US" smtClean="0"/>
              <a:t>3/24/2023</a:t>
            </a:fld>
            <a:endParaRPr lang="en-US"/>
          </a:p>
        </p:txBody>
      </p:sp>
      <p:sp>
        <p:nvSpPr>
          <p:cNvPr id="5" name="Footer Placeholder 4"/>
          <p:cNvSpPr>
            <a:spLocks noGrp="1"/>
          </p:cNvSpPr>
          <p:nvPr>
            <p:ph type="ftr" sz="quarter" idx="11"/>
          </p:nvPr>
        </p:nvSpPr>
        <p:spPr/>
        <p:txBody>
          <a:bodyPr/>
          <a:lstStyle/>
          <a:p>
            <a:r>
              <a:rPr lang="en-US"/>
              <a:t>QAF 2023</a:t>
            </a:r>
          </a:p>
        </p:txBody>
      </p:sp>
      <p:sp>
        <p:nvSpPr>
          <p:cNvPr id="6" name="Slide Number Placeholder 5"/>
          <p:cNvSpPr>
            <a:spLocks noGrp="1"/>
          </p:cNvSpPr>
          <p:nvPr>
            <p:ph type="sldNum" sz="quarter" idx="12"/>
          </p:nvPr>
        </p:nvSpPr>
        <p:spPr/>
        <p:txBody>
          <a:bodyPr/>
          <a:lstStyle/>
          <a:p>
            <a:fld id="{1FFF911A-83BB-4AB2-9E85-E25F264F383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587"/>
            </a:lvl1pPr>
            <a:lvl2pPr>
              <a:defRPr sz="2219"/>
            </a:lvl2pPr>
            <a:lvl3pPr>
              <a:defRPr sz="1849"/>
            </a:lvl3pPr>
            <a:lvl4pPr>
              <a:defRPr sz="1663"/>
            </a:lvl4pPr>
            <a:lvl5pPr>
              <a:defRPr sz="1663"/>
            </a:lvl5pPr>
            <a:lvl6pPr>
              <a:defRPr sz="1663"/>
            </a:lvl6pPr>
            <a:lvl7pPr>
              <a:defRPr sz="1663"/>
            </a:lvl7pPr>
            <a:lvl8pPr>
              <a:defRPr sz="1663"/>
            </a:lvl8pPr>
            <a:lvl9pPr>
              <a:defRPr sz="16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587"/>
            </a:lvl1pPr>
            <a:lvl2pPr>
              <a:defRPr sz="2219"/>
            </a:lvl2pPr>
            <a:lvl3pPr>
              <a:defRPr sz="1849"/>
            </a:lvl3pPr>
            <a:lvl4pPr>
              <a:defRPr sz="1663"/>
            </a:lvl4pPr>
            <a:lvl5pPr>
              <a:defRPr sz="1663"/>
            </a:lvl5pPr>
            <a:lvl6pPr>
              <a:defRPr sz="1663"/>
            </a:lvl6pPr>
            <a:lvl7pPr>
              <a:defRPr sz="1663"/>
            </a:lvl7pPr>
            <a:lvl8pPr>
              <a:defRPr sz="1663"/>
            </a:lvl8pPr>
            <a:lvl9pPr>
              <a:defRPr sz="16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32A117-09EA-4733-86C5-78E5D2759030}"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F911A-83BB-4AB2-9E85-E25F264F3833}" type="slidenum">
              <a:rPr lang="en-US" smtClean="0"/>
              <a:pPr/>
              <a:t>‹#›</a:t>
            </a:fld>
            <a:endParaRPr lang="en-US"/>
          </a:p>
        </p:txBody>
      </p:sp>
    </p:spTree>
    <p:extLst>
      <p:ext uri="{BB962C8B-B14F-4D97-AF65-F5344CB8AC3E}">
        <p14:creationId xmlns:p14="http://schemas.microsoft.com/office/powerpoint/2010/main" val="153079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2"/>
            <a:ext cx="4040189" cy="639763"/>
          </a:xfrm>
        </p:spPr>
        <p:txBody>
          <a:bodyPr anchor="b"/>
          <a:lstStyle>
            <a:lvl1pPr marL="0" indent="0">
              <a:buNone/>
              <a:defRPr sz="2219" b="1"/>
            </a:lvl1pPr>
            <a:lvl2pPr marL="422544" indent="0">
              <a:buNone/>
              <a:defRPr sz="1849" b="1"/>
            </a:lvl2pPr>
            <a:lvl3pPr marL="845087" indent="0">
              <a:buNone/>
              <a:defRPr sz="1663" b="1"/>
            </a:lvl3pPr>
            <a:lvl4pPr marL="1267631" indent="0">
              <a:buNone/>
              <a:defRPr sz="1479" b="1"/>
            </a:lvl4pPr>
            <a:lvl5pPr marL="1690175" indent="0">
              <a:buNone/>
              <a:defRPr sz="1479" b="1"/>
            </a:lvl5pPr>
            <a:lvl6pPr marL="2112717" indent="0">
              <a:buNone/>
              <a:defRPr sz="1479" b="1"/>
            </a:lvl6pPr>
            <a:lvl7pPr marL="2535262" indent="0">
              <a:buNone/>
              <a:defRPr sz="1479" b="1"/>
            </a:lvl7pPr>
            <a:lvl8pPr marL="2957806" indent="0">
              <a:buNone/>
              <a:defRPr sz="1479" b="1"/>
            </a:lvl8pPr>
            <a:lvl9pPr marL="3380348" indent="0">
              <a:buNone/>
              <a:defRPr sz="1479"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p:spPr>
        <p:txBody>
          <a:bodyPr/>
          <a:lstStyle>
            <a:lvl1pPr>
              <a:defRPr sz="2219"/>
            </a:lvl1pPr>
            <a:lvl2pPr>
              <a:defRPr sz="1849"/>
            </a:lvl2pPr>
            <a:lvl3pPr>
              <a:defRPr sz="1663"/>
            </a:lvl3pPr>
            <a:lvl4pPr>
              <a:defRPr sz="1479"/>
            </a:lvl4pPr>
            <a:lvl5pPr>
              <a:defRPr sz="1479"/>
            </a:lvl5pPr>
            <a:lvl6pPr>
              <a:defRPr sz="1479"/>
            </a:lvl6pPr>
            <a:lvl7pPr>
              <a:defRPr sz="1479"/>
            </a:lvl7pPr>
            <a:lvl8pPr>
              <a:defRPr sz="1479"/>
            </a:lvl8pPr>
            <a:lvl9pPr>
              <a:defRPr sz="14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2"/>
            <a:ext cx="4041774" cy="639763"/>
          </a:xfrm>
        </p:spPr>
        <p:txBody>
          <a:bodyPr anchor="b"/>
          <a:lstStyle>
            <a:lvl1pPr marL="0" indent="0">
              <a:buNone/>
              <a:defRPr sz="2219" b="1"/>
            </a:lvl1pPr>
            <a:lvl2pPr marL="422544" indent="0">
              <a:buNone/>
              <a:defRPr sz="1849" b="1"/>
            </a:lvl2pPr>
            <a:lvl3pPr marL="845087" indent="0">
              <a:buNone/>
              <a:defRPr sz="1663" b="1"/>
            </a:lvl3pPr>
            <a:lvl4pPr marL="1267631" indent="0">
              <a:buNone/>
              <a:defRPr sz="1479" b="1"/>
            </a:lvl4pPr>
            <a:lvl5pPr marL="1690175" indent="0">
              <a:buNone/>
              <a:defRPr sz="1479" b="1"/>
            </a:lvl5pPr>
            <a:lvl6pPr marL="2112717" indent="0">
              <a:buNone/>
              <a:defRPr sz="1479" b="1"/>
            </a:lvl6pPr>
            <a:lvl7pPr marL="2535262" indent="0">
              <a:buNone/>
              <a:defRPr sz="1479" b="1"/>
            </a:lvl7pPr>
            <a:lvl8pPr marL="2957806" indent="0">
              <a:buNone/>
              <a:defRPr sz="1479" b="1"/>
            </a:lvl8pPr>
            <a:lvl9pPr marL="3380348" indent="0">
              <a:buNone/>
              <a:defRPr sz="1479" b="1"/>
            </a:lvl9pPr>
          </a:lstStyle>
          <a:p>
            <a:pPr lvl="0"/>
            <a:r>
              <a:rPr lang="en-US"/>
              <a:t>Click to edit Master text styles</a:t>
            </a:r>
          </a:p>
        </p:txBody>
      </p:sp>
      <p:sp>
        <p:nvSpPr>
          <p:cNvPr id="6" name="Content Placeholder 5"/>
          <p:cNvSpPr>
            <a:spLocks noGrp="1"/>
          </p:cNvSpPr>
          <p:nvPr>
            <p:ph sz="quarter" idx="4"/>
          </p:nvPr>
        </p:nvSpPr>
        <p:spPr>
          <a:xfrm>
            <a:off x="4645026" y="2174876"/>
            <a:ext cx="4041774" cy="3951288"/>
          </a:xfrm>
        </p:spPr>
        <p:txBody>
          <a:bodyPr/>
          <a:lstStyle>
            <a:lvl1pPr>
              <a:defRPr sz="2219"/>
            </a:lvl1pPr>
            <a:lvl2pPr>
              <a:defRPr sz="1849"/>
            </a:lvl2pPr>
            <a:lvl3pPr>
              <a:defRPr sz="1663"/>
            </a:lvl3pPr>
            <a:lvl4pPr>
              <a:defRPr sz="1479"/>
            </a:lvl4pPr>
            <a:lvl5pPr>
              <a:defRPr sz="1479"/>
            </a:lvl5pPr>
            <a:lvl6pPr>
              <a:defRPr sz="1479"/>
            </a:lvl6pPr>
            <a:lvl7pPr>
              <a:defRPr sz="1479"/>
            </a:lvl7pPr>
            <a:lvl8pPr>
              <a:defRPr sz="1479"/>
            </a:lvl8pPr>
            <a:lvl9pPr>
              <a:defRPr sz="14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32A117-09EA-4733-86C5-78E5D2759030}" type="datetimeFigureOut">
              <a:rPr lang="en-US" smtClean="0"/>
              <a:pPr/>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FF911A-83BB-4AB2-9E85-E25F264F3833}" type="slidenum">
              <a:rPr lang="en-US" smtClean="0"/>
              <a:pPr/>
              <a:t>‹#›</a:t>
            </a:fld>
            <a:endParaRPr lang="en-US"/>
          </a:p>
        </p:txBody>
      </p:sp>
    </p:spTree>
    <p:extLst>
      <p:ext uri="{BB962C8B-B14F-4D97-AF65-F5344CB8AC3E}">
        <p14:creationId xmlns:p14="http://schemas.microsoft.com/office/powerpoint/2010/main" val="4253200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32A117-09EA-4733-86C5-78E5D2759030}" type="datetimeFigureOut">
              <a:rPr lang="en-US" smtClean="0"/>
              <a:pPr/>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FF911A-83BB-4AB2-9E85-E25F264F3833}" type="slidenum">
              <a:rPr lang="en-US" smtClean="0"/>
              <a:pPr/>
              <a:t>‹#›</a:t>
            </a:fld>
            <a:endParaRPr lang="en-US"/>
          </a:p>
        </p:txBody>
      </p:sp>
    </p:spTree>
    <p:extLst>
      <p:ext uri="{BB962C8B-B14F-4D97-AF65-F5344CB8AC3E}">
        <p14:creationId xmlns:p14="http://schemas.microsoft.com/office/powerpoint/2010/main" val="2207223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2A117-09EA-4733-86C5-78E5D2759030}" type="datetimeFigureOut">
              <a:rPr lang="en-US" smtClean="0"/>
              <a:pPr/>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FF911A-83BB-4AB2-9E85-E25F264F3833}" type="slidenum">
              <a:rPr lang="en-US" smtClean="0"/>
              <a:pPr/>
              <a:t>‹#›</a:t>
            </a:fld>
            <a:endParaRPr lang="en-US"/>
          </a:p>
        </p:txBody>
      </p:sp>
    </p:spTree>
    <p:extLst>
      <p:ext uri="{BB962C8B-B14F-4D97-AF65-F5344CB8AC3E}">
        <p14:creationId xmlns:p14="http://schemas.microsoft.com/office/powerpoint/2010/main" val="2327673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50"/>
          </a:xfrm>
        </p:spPr>
        <p:txBody>
          <a:bodyPr anchor="b"/>
          <a:lstStyle>
            <a:lvl1pPr algn="l">
              <a:defRPr sz="1849" b="1"/>
            </a:lvl1pPr>
          </a:lstStyle>
          <a:p>
            <a:r>
              <a:rPr lang="en-US"/>
              <a:t>Click to edit Master title style</a:t>
            </a:r>
          </a:p>
        </p:txBody>
      </p:sp>
      <p:sp>
        <p:nvSpPr>
          <p:cNvPr id="3" name="Content Placeholder 2"/>
          <p:cNvSpPr>
            <a:spLocks noGrp="1"/>
          </p:cNvSpPr>
          <p:nvPr>
            <p:ph idx="1"/>
          </p:nvPr>
        </p:nvSpPr>
        <p:spPr>
          <a:xfrm>
            <a:off x="3575050" y="273051"/>
            <a:ext cx="5111750" cy="5853114"/>
          </a:xfrm>
        </p:spPr>
        <p:txBody>
          <a:bodyPr/>
          <a:lstStyle>
            <a:lvl1pPr>
              <a:defRPr sz="2957"/>
            </a:lvl1pPr>
            <a:lvl2pPr>
              <a:defRPr sz="2587"/>
            </a:lvl2pPr>
            <a:lvl3pPr>
              <a:defRPr sz="2219"/>
            </a:lvl3pPr>
            <a:lvl4pPr>
              <a:defRPr sz="1849"/>
            </a:lvl4pPr>
            <a:lvl5pPr>
              <a:defRPr sz="1849"/>
            </a:lvl5pPr>
            <a:lvl6pPr>
              <a:defRPr sz="1849"/>
            </a:lvl6pPr>
            <a:lvl7pPr>
              <a:defRPr sz="1849"/>
            </a:lvl7pPr>
            <a:lvl8pPr>
              <a:defRPr sz="1849"/>
            </a:lvl8pPr>
            <a:lvl9pPr>
              <a:defRPr sz="18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4"/>
          </a:xfrm>
        </p:spPr>
        <p:txBody>
          <a:bodyPr/>
          <a:lstStyle>
            <a:lvl1pPr marL="0" indent="0">
              <a:buNone/>
              <a:defRPr sz="1295"/>
            </a:lvl1pPr>
            <a:lvl2pPr marL="422544" indent="0">
              <a:buNone/>
              <a:defRPr sz="1109"/>
            </a:lvl2pPr>
            <a:lvl3pPr marL="845087" indent="0">
              <a:buNone/>
              <a:defRPr sz="924"/>
            </a:lvl3pPr>
            <a:lvl4pPr marL="1267631" indent="0">
              <a:buNone/>
              <a:defRPr sz="832"/>
            </a:lvl4pPr>
            <a:lvl5pPr marL="1690175" indent="0">
              <a:buNone/>
              <a:defRPr sz="832"/>
            </a:lvl5pPr>
            <a:lvl6pPr marL="2112717" indent="0">
              <a:buNone/>
              <a:defRPr sz="832"/>
            </a:lvl6pPr>
            <a:lvl7pPr marL="2535262" indent="0">
              <a:buNone/>
              <a:defRPr sz="832"/>
            </a:lvl7pPr>
            <a:lvl8pPr marL="2957806" indent="0">
              <a:buNone/>
              <a:defRPr sz="832"/>
            </a:lvl8pPr>
            <a:lvl9pPr marL="3380348" indent="0">
              <a:buNone/>
              <a:defRPr sz="832"/>
            </a:lvl9pPr>
          </a:lstStyle>
          <a:p>
            <a:pPr lvl="0"/>
            <a:r>
              <a:rPr lang="en-US"/>
              <a:t>Click to edit Master text styles</a:t>
            </a:r>
          </a:p>
        </p:txBody>
      </p:sp>
      <p:sp>
        <p:nvSpPr>
          <p:cNvPr id="5" name="Date Placeholder 4"/>
          <p:cNvSpPr>
            <a:spLocks noGrp="1"/>
          </p:cNvSpPr>
          <p:nvPr>
            <p:ph type="dt" sz="half" idx="10"/>
          </p:nvPr>
        </p:nvSpPr>
        <p:spPr/>
        <p:txBody>
          <a:bodyPr/>
          <a:lstStyle/>
          <a:p>
            <a:fld id="{CB32A117-09EA-4733-86C5-78E5D2759030}"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F911A-83BB-4AB2-9E85-E25F264F3833}" type="slidenum">
              <a:rPr lang="en-US" smtClean="0"/>
              <a:pPr/>
              <a:t>‹#›</a:t>
            </a:fld>
            <a:endParaRPr lang="en-US"/>
          </a:p>
        </p:txBody>
      </p:sp>
    </p:spTree>
    <p:extLst>
      <p:ext uri="{BB962C8B-B14F-4D97-AF65-F5344CB8AC3E}">
        <p14:creationId xmlns:p14="http://schemas.microsoft.com/office/powerpoint/2010/main" val="193951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1849" b="1"/>
            </a:lvl1pPr>
          </a:lstStyle>
          <a:p>
            <a:r>
              <a:rPr lang="en-US"/>
              <a:t>Click to edit Master title style</a:t>
            </a:r>
          </a:p>
        </p:txBody>
      </p:sp>
      <p:sp>
        <p:nvSpPr>
          <p:cNvPr id="3" name="Picture Placeholder 2"/>
          <p:cNvSpPr>
            <a:spLocks noGrp="1"/>
          </p:cNvSpPr>
          <p:nvPr>
            <p:ph type="pic" idx="1"/>
          </p:nvPr>
        </p:nvSpPr>
        <p:spPr>
          <a:xfrm>
            <a:off x="1792288" y="612774"/>
            <a:ext cx="5486400" cy="4114800"/>
          </a:xfrm>
        </p:spPr>
        <p:txBody>
          <a:bodyPr/>
          <a:lstStyle>
            <a:lvl1pPr marL="0" indent="0">
              <a:buNone/>
              <a:defRPr sz="2957"/>
            </a:lvl1pPr>
            <a:lvl2pPr marL="422544" indent="0">
              <a:buNone/>
              <a:defRPr sz="2587"/>
            </a:lvl2pPr>
            <a:lvl3pPr marL="845087" indent="0">
              <a:buNone/>
              <a:defRPr sz="2219"/>
            </a:lvl3pPr>
            <a:lvl4pPr marL="1267631" indent="0">
              <a:buNone/>
              <a:defRPr sz="1849"/>
            </a:lvl4pPr>
            <a:lvl5pPr marL="1690175" indent="0">
              <a:buNone/>
              <a:defRPr sz="1849"/>
            </a:lvl5pPr>
            <a:lvl6pPr marL="2112717" indent="0">
              <a:buNone/>
              <a:defRPr sz="1849"/>
            </a:lvl6pPr>
            <a:lvl7pPr marL="2535262" indent="0">
              <a:buNone/>
              <a:defRPr sz="1849"/>
            </a:lvl7pPr>
            <a:lvl8pPr marL="2957806" indent="0">
              <a:buNone/>
              <a:defRPr sz="1849"/>
            </a:lvl8pPr>
            <a:lvl9pPr marL="3380348" indent="0">
              <a:buNone/>
              <a:defRPr sz="1849"/>
            </a:lvl9pPr>
          </a:lstStyle>
          <a:p>
            <a:endParaRPr lang="en-US"/>
          </a:p>
        </p:txBody>
      </p:sp>
      <p:sp>
        <p:nvSpPr>
          <p:cNvPr id="4" name="Text Placeholder 3"/>
          <p:cNvSpPr>
            <a:spLocks noGrp="1"/>
          </p:cNvSpPr>
          <p:nvPr>
            <p:ph type="body" sz="half" idx="2"/>
          </p:nvPr>
        </p:nvSpPr>
        <p:spPr>
          <a:xfrm>
            <a:off x="1792288" y="5367340"/>
            <a:ext cx="5486400" cy="804861"/>
          </a:xfrm>
        </p:spPr>
        <p:txBody>
          <a:bodyPr/>
          <a:lstStyle>
            <a:lvl1pPr marL="0" indent="0">
              <a:buNone/>
              <a:defRPr sz="1295"/>
            </a:lvl1pPr>
            <a:lvl2pPr marL="422544" indent="0">
              <a:buNone/>
              <a:defRPr sz="1109"/>
            </a:lvl2pPr>
            <a:lvl3pPr marL="845087" indent="0">
              <a:buNone/>
              <a:defRPr sz="924"/>
            </a:lvl3pPr>
            <a:lvl4pPr marL="1267631" indent="0">
              <a:buNone/>
              <a:defRPr sz="832"/>
            </a:lvl4pPr>
            <a:lvl5pPr marL="1690175" indent="0">
              <a:buNone/>
              <a:defRPr sz="832"/>
            </a:lvl5pPr>
            <a:lvl6pPr marL="2112717" indent="0">
              <a:buNone/>
              <a:defRPr sz="832"/>
            </a:lvl6pPr>
            <a:lvl7pPr marL="2535262" indent="0">
              <a:buNone/>
              <a:defRPr sz="832"/>
            </a:lvl7pPr>
            <a:lvl8pPr marL="2957806" indent="0">
              <a:buNone/>
              <a:defRPr sz="832"/>
            </a:lvl8pPr>
            <a:lvl9pPr marL="3380348" indent="0">
              <a:buNone/>
              <a:defRPr sz="832"/>
            </a:lvl9pPr>
          </a:lstStyle>
          <a:p>
            <a:pPr lvl="0"/>
            <a:r>
              <a:rPr lang="en-US"/>
              <a:t>Click to edit Master text styles</a:t>
            </a:r>
          </a:p>
        </p:txBody>
      </p:sp>
      <p:sp>
        <p:nvSpPr>
          <p:cNvPr id="5" name="Date Placeholder 4"/>
          <p:cNvSpPr>
            <a:spLocks noGrp="1"/>
          </p:cNvSpPr>
          <p:nvPr>
            <p:ph type="dt" sz="half" idx="10"/>
          </p:nvPr>
        </p:nvSpPr>
        <p:spPr/>
        <p:txBody>
          <a:bodyPr/>
          <a:lstStyle/>
          <a:p>
            <a:fld id="{CB32A117-09EA-4733-86C5-78E5D2759030}"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F911A-83BB-4AB2-9E85-E25F264F3833}" type="slidenum">
              <a:rPr lang="en-US" smtClean="0"/>
              <a:pPr/>
              <a:t>‹#›</a:t>
            </a:fld>
            <a:endParaRPr lang="en-US"/>
          </a:p>
        </p:txBody>
      </p:sp>
    </p:spTree>
    <p:extLst>
      <p:ext uri="{BB962C8B-B14F-4D97-AF65-F5344CB8AC3E}">
        <p14:creationId xmlns:p14="http://schemas.microsoft.com/office/powerpoint/2010/main" val="2968480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2A117-09EA-4733-86C5-78E5D2759030}"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a:t>
            </a:fld>
            <a:endParaRPr lang="en-US"/>
          </a:p>
        </p:txBody>
      </p:sp>
    </p:spTree>
    <p:extLst>
      <p:ext uri="{BB962C8B-B14F-4D97-AF65-F5344CB8AC3E}">
        <p14:creationId xmlns:p14="http://schemas.microsoft.com/office/powerpoint/2010/main" val="1798990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1"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2A117-09EA-4733-86C5-78E5D2759030}"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a:t>
            </a:fld>
            <a:endParaRPr lang="en-US"/>
          </a:p>
        </p:txBody>
      </p:sp>
    </p:spTree>
    <p:extLst>
      <p:ext uri="{BB962C8B-B14F-4D97-AF65-F5344CB8AC3E}">
        <p14:creationId xmlns:p14="http://schemas.microsoft.com/office/powerpoint/2010/main" val="320612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416E18-87F1-41E8-BAAE-81E9C0988FA2}" type="datetime1">
              <a:rPr lang="en-US" smtClean="0"/>
              <a:t>3/24/2023</a:t>
            </a:fld>
            <a:endParaRPr lang="en-US"/>
          </a:p>
        </p:txBody>
      </p:sp>
      <p:sp>
        <p:nvSpPr>
          <p:cNvPr id="5" name="Footer Placeholder 4"/>
          <p:cNvSpPr>
            <a:spLocks noGrp="1"/>
          </p:cNvSpPr>
          <p:nvPr>
            <p:ph type="ftr" sz="quarter" idx="11"/>
          </p:nvPr>
        </p:nvSpPr>
        <p:spPr/>
        <p:txBody>
          <a:bodyPr/>
          <a:lstStyle/>
          <a:p>
            <a:r>
              <a:rPr lang="en-US"/>
              <a:t>QAF 2023</a:t>
            </a:r>
          </a:p>
        </p:txBody>
      </p:sp>
      <p:sp>
        <p:nvSpPr>
          <p:cNvPr id="6" name="Slide Number Placeholder 5"/>
          <p:cNvSpPr>
            <a:spLocks noGrp="1"/>
          </p:cNvSpPr>
          <p:nvPr>
            <p:ph type="sldNum" sz="quarter" idx="12"/>
          </p:nvPr>
        </p:nvSpPr>
        <p:spPr/>
        <p:txBody>
          <a:bodyPr/>
          <a:lstStyle/>
          <a:p>
            <a:fld id="{1FFF911A-83BB-4AB2-9E85-E25F264F38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A66864-99B2-47E4-8CA2-09EB178C605C}" type="datetime1">
              <a:rPr lang="en-US" smtClean="0"/>
              <a:t>3/24/2023</a:t>
            </a:fld>
            <a:endParaRPr lang="en-US"/>
          </a:p>
        </p:txBody>
      </p:sp>
      <p:sp>
        <p:nvSpPr>
          <p:cNvPr id="6" name="Footer Placeholder 5"/>
          <p:cNvSpPr>
            <a:spLocks noGrp="1"/>
          </p:cNvSpPr>
          <p:nvPr>
            <p:ph type="ftr" sz="quarter" idx="11"/>
          </p:nvPr>
        </p:nvSpPr>
        <p:spPr/>
        <p:txBody>
          <a:bodyPr/>
          <a:lstStyle/>
          <a:p>
            <a:r>
              <a:rPr lang="en-US"/>
              <a:t>QAF 2023</a:t>
            </a:r>
          </a:p>
        </p:txBody>
      </p:sp>
      <p:sp>
        <p:nvSpPr>
          <p:cNvPr id="7" name="Slide Number Placeholder 6"/>
          <p:cNvSpPr>
            <a:spLocks noGrp="1"/>
          </p:cNvSpPr>
          <p:nvPr>
            <p:ph type="sldNum" sz="quarter" idx="12"/>
          </p:nvPr>
        </p:nvSpPr>
        <p:spPr/>
        <p:txBody>
          <a:bodyPr/>
          <a:lstStyle/>
          <a:p>
            <a:fld id="{1FFF911A-83BB-4AB2-9E85-E25F264F38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48F12-3855-4E49-A150-5862A2AB2053}" type="datetime1">
              <a:rPr lang="en-US" smtClean="0"/>
              <a:t>3/24/2023</a:t>
            </a:fld>
            <a:endParaRPr lang="en-US"/>
          </a:p>
        </p:txBody>
      </p:sp>
      <p:sp>
        <p:nvSpPr>
          <p:cNvPr id="8" name="Footer Placeholder 7"/>
          <p:cNvSpPr>
            <a:spLocks noGrp="1"/>
          </p:cNvSpPr>
          <p:nvPr>
            <p:ph type="ftr" sz="quarter" idx="11"/>
          </p:nvPr>
        </p:nvSpPr>
        <p:spPr/>
        <p:txBody>
          <a:bodyPr/>
          <a:lstStyle/>
          <a:p>
            <a:r>
              <a:rPr lang="en-US"/>
              <a:t>QAF 2023</a:t>
            </a:r>
          </a:p>
        </p:txBody>
      </p:sp>
      <p:sp>
        <p:nvSpPr>
          <p:cNvPr id="9" name="Slide Number Placeholder 8"/>
          <p:cNvSpPr>
            <a:spLocks noGrp="1"/>
          </p:cNvSpPr>
          <p:nvPr>
            <p:ph type="sldNum" sz="quarter" idx="12"/>
          </p:nvPr>
        </p:nvSpPr>
        <p:spPr/>
        <p:txBody>
          <a:bodyPr/>
          <a:lstStyle/>
          <a:p>
            <a:fld id="{1FFF911A-83BB-4AB2-9E85-E25F264F38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380980-925D-4C9D-8F3B-1ADD9B287DBB}" type="datetime1">
              <a:rPr lang="en-US" smtClean="0"/>
              <a:t>3/24/2023</a:t>
            </a:fld>
            <a:endParaRPr lang="en-US"/>
          </a:p>
        </p:txBody>
      </p:sp>
      <p:sp>
        <p:nvSpPr>
          <p:cNvPr id="4" name="Footer Placeholder 3"/>
          <p:cNvSpPr>
            <a:spLocks noGrp="1"/>
          </p:cNvSpPr>
          <p:nvPr>
            <p:ph type="ftr" sz="quarter" idx="11"/>
          </p:nvPr>
        </p:nvSpPr>
        <p:spPr/>
        <p:txBody>
          <a:bodyPr/>
          <a:lstStyle/>
          <a:p>
            <a:r>
              <a:rPr lang="en-US"/>
              <a:t>QAF 2023</a:t>
            </a:r>
          </a:p>
        </p:txBody>
      </p:sp>
      <p:sp>
        <p:nvSpPr>
          <p:cNvPr id="5" name="Slide Number Placeholder 4"/>
          <p:cNvSpPr>
            <a:spLocks noGrp="1"/>
          </p:cNvSpPr>
          <p:nvPr>
            <p:ph type="sldNum" sz="quarter" idx="12"/>
          </p:nvPr>
        </p:nvSpPr>
        <p:spPr/>
        <p:txBody>
          <a:bodyPr/>
          <a:lstStyle/>
          <a:p>
            <a:fld id="{1FFF911A-83BB-4AB2-9E85-E25F264F38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528BB-4AFA-4903-B4EE-130BC2E9F2F4}" type="datetime1">
              <a:rPr lang="en-US" smtClean="0"/>
              <a:t>3/24/2023</a:t>
            </a:fld>
            <a:endParaRPr lang="en-US"/>
          </a:p>
        </p:txBody>
      </p:sp>
      <p:sp>
        <p:nvSpPr>
          <p:cNvPr id="3" name="Footer Placeholder 2"/>
          <p:cNvSpPr>
            <a:spLocks noGrp="1"/>
          </p:cNvSpPr>
          <p:nvPr>
            <p:ph type="ftr" sz="quarter" idx="11"/>
          </p:nvPr>
        </p:nvSpPr>
        <p:spPr/>
        <p:txBody>
          <a:bodyPr/>
          <a:lstStyle/>
          <a:p>
            <a:r>
              <a:rPr lang="en-US"/>
              <a:t>QAF 2023</a:t>
            </a:r>
          </a:p>
        </p:txBody>
      </p:sp>
      <p:sp>
        <p:nvSpPr>
          <p:cNvPr id="4" name="Slide Number Placeholder 3"/>
          <p:cNvSpPr>
            <a:spLocks noGrp="1"/>
          </p:cNvSpPr>
          <p:nvPr>
            <p:ph type="sldNum" sz="quarter" idx="12"/>
          </p:nvPr>
        </p:nvSpPr>
        <p:spPr/>
        <p:txBody>
          <a:bodyPr/>
          <a:lstStyle/>
          <a:p>
            <a:fld id="{1FFF911A-83BB-4AB2-9E85-E25F264F38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0967B4-3903-48D6-A220-1BE2F66AAB8D}" type="datetime1">
              <a:rPr lang="en-US" smtClean="0"/>
              <a:t>3/24/2023</a:t>
            </a:fld>
            <a:endParaRPr lang="en-US"/>
          </a:p>
        </p:txBody>
      </p:sp>
      <p:sp>
        <p:nvSpPr>
          <p:cNvPr id="6" name="Footer Placeholder 5"/>
          <p:cNvSpPr>
            <a:spLocks noGrp="1"/>
          </p:cNvSpPr>
          <p:nvPr>
            <p:ph type="ftr" sz="quarter" idx="11"/>
          </p:nvPr>
        </p:nvSpPr>
        <p:spPr/>
        <p:txBody>
          <a:bodyPr/>
          <a:lstStyle/>
          <a:p>
            <a:r>
              <a:rPr lang="en-US"/>
              <a:t>QAF 2023</a:t>
            </a:r>
          </a:p>
        </p:txBody>
      </p:sp>
      <p:sp>
        <p:nvSpPr>
          <p:cNvPr id="7" name="Slide Number Placeholder 6"/>
          <p:cNvSpPr>
            <a:spLocks noGrp="1"/>
          </p:cNvSpPr>
          <p:nvPr>
            <p:ph type="sldNum" sz="quarter" idx="12"/>
          </p:nvPr>
        </p:nvSpPr>
        <p:spPr/>
        <p:txBody>
          <a:bodyPr/>
          <a:lstStyle/>
          <a:p>
            <a:fld id="{1FFF911A-83BB-4AB2-9E85-E25F264F38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209AC-BE84-404A-BB73-9382FB6514B8}" type="datetime1">
              <a:rPr lang="en-US" smtClean="0"/>
              <a:t>3/24/2023</a:t>
            </a:fld>
            <a:endParaRPr lang="en-US"/>
          </a:p>
        </p:txBody>
      </p:sp>
      <p:sp>
        <p:nvSpPr>
          <p:cNvPr id="6" name="Footer Placeholder 5"/>
          <p:cNvSpPr>
            <a:spLocks noGrp="1"/>
          </p:cNvSpPr>
          <p:nvPr>
            <p:ph type="ftr" sz="quarter" idx="11"/>
          </p:nvPr>
        </p:nvSpPr>
        <p:spPr/>
        <p:txBody>
          <a:bodyPr/>
          <a:lstStyle/>
          <a:p>
            <a:r>
              <a:rPr lang="en-US"/>
              <a:t>QAF 2023</a:t>
            </a:r>
          </a:p>
        </p:txBody>
      </p:sp>
      <p:sp>
        <p:nvSpPr>
          <p:cNvPr id="7" name="Slide Number Placeholder 6"/>
          <p:cNvSpPr>
            <a:spLocks noGrp="1"/>
          </p:cNvSpPr>
          <p:nvPr>
            <p:ph type="sldNum" sz="quarter" idx="12"/>
          </p:nvPr>
        </p:nvSpPr>
        <p:spPr/>
        <p:txBody>
          <a:bodyPr/>
          <a:lstStyle/>
          <a:p>
            <a:fld id="{1FFF911A-83BB-4AB2-9E85-E25F264F38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5B9C9-DB27-405A-808A-0AA74B755824}" type="datetime1">
              <a:rPr lang="en-US" smtClean="0"/>
              <a:t>3/24/2023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QAF 2023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F911A-83BB-4AB2-9E85-E25F264F38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6164" y="413251"/>
            <a:ext cx="8951672" cy="276999"/>
          </a:xfrm>
          <a:prstGeom prst="rect">
            <a:avLst/>
          </a:prstGeom>
        </p:spPr>
        <p:txBody>
          <a:bodyPr wrap="square" lIns="0" tIns="0" rIns="0" bIns="0">
            <a:spAutoFit/>
          </a:bodyPr>
          <a:lstStyle>
            <a:lvl1pPr>
              <a:defRPr sz="1800" b="0" i="0">
                <a:solidFill>
                  <a:schemeClr val="bg1"/>
                </a:solidFill>
                <a:latin typeface="Arial MT"/>
                <a:cs typeface="Arial MT"/>
              </a:defRPr>
            </a:lvl1pPr>
          </a:lstStyle>
          <a:p>
            <a:endParaRPr/>
          </a:p>
        </p:txBody>
      </p:sp>
      <p:sp>
        <p:nvSpPr>
          <p:cNvPr id="3" name="Holder 3"/>
          <p:cNvSpPr>
            <a:spLocks noGrp="1"/>
          </p:cNvSpPr>
          <p:nvPr>
            <p:ph type="body" idx="1"/>
          </p:nvPr>
        </p:nvSpPr>
        <p:spPr>
          <a:xfrm>
            <a:off x="677264" y="1992616"/>
            <a:ext cx="685566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5440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1" y="635440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07A83220-BF68-4BA4-973C-D71282D86354}" type="datetime1">
              <a:rPr lang="en-US" smtClean="0"/>
              <a:t>3/24/2023</a:t>
            </a:fld>
            <a:endParaRPr lang="en-US"/>
          </a:p>
        </p:txBody>
      </p:sp>
      <p:sp>
        <p:nvSpPr>
          <p:cNvPr id="6" name="Holder 6"/>
          <p:cNvSpPr>
            <a:spLocks noGrp="1"/>
          </p:cNvSpPr>
          <p:nvPr>
            <p:ph type="sldNum" sz="quarter" idx="7"/>
          </p:nvPr>
        </p:nvSpPr>
        <p:spPr>
          <a:xfrm>
            <a:off x="6583681" y="6354405"/>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grpSp>
        <p:nvGrpSpPr>
          <p:cNvPr id="11" name="Group 10"/>
          <p:cNvGrpSpPr/>
          <p:nvPr/>
        </p:nvGrpSpPr>
        <p:grpSpPr>
          <a:xfrm>
            <a:off x="81852" y="6267288"/>
            <a:ext cx="8980297" cy="502140"/>
            <a:chOff x="0" y="0"/>
            <a:chExt cx="5001371" cy="477078"/>
          </a:xfrm>
          <a:solidFill>
            <a:srgbClr val="0066FF"/>
          </a:solidFill>
        </p:grpSpPr>
        <p:sp>
          <p:nvSpPr>
            <p:cNvPr id="12" name="Frame 11"/>
            <p:cNvSpPr/>
            <p:nvPr userDrawn="1"/>
          </p:nvSpPr>
          <p:spPr>
            <a:xfrm>
              <a:off x="0" y="0"/>
              <a:ext cx="5001371" cy="63611"/>
            </a:xfrm>
            <a:prstGeom prst="frame">
              <a:avLst/>
            </a:prstGeom>
            <a:grp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sz="3315"/>
            </a:p>
          </p:txBody>
        </p:sp>
        <p:sp>
          <p:nvSpPr>
            <p:cNvPr id="13" name="Rectangle 12"/>
            <p:cNvSpPr/>
            <p:nvPr userDrawn="1"/>
          </p:nvSpPr>
          <p:spPr>
            <a:xfrm>
              <a:off x="0" y="119270"/>
              <a:ext cx="5001371" cy="357808"/>
            </a:xfrm>
            <a:prstGeom prst="rect">
              <a:avLst/>
            </a:prstGeom>
            <a:grp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sz="3315" dirty="0"/>
            </a:p>
          </p:txBody>
        </p:sp>
      </p:grpSp>
      <p:sp>
        <p:nvSpPr>
          <p:cNvPr id="10" name="object 3"/>
          <p:cNvSpPr txBox="1"/>
          <p:nvPr/>
        </p:nvSpPr>
        <p:spPr>
          <a:xfrm>
            <a:off x="222169" y="6408054"/>
            <a:ext cx="8617903" cy="193661"/>
          </a:xfrm>
          <a:prstGeom prst="rect">
            <a:avLst/>
          </a:prstGeom>
        </p:spPr>
        <p:txBody>
          <a:bodyPr vert="horz" wrap="square" lIns="0" tIns="23386" rIns="0" bIns="0" rtlCol="0">
            <a:spAutoFit/>
          </a:bodyPr>
          <a:lstStyle/>
          <a:p>
            <a:pPr marL="0" lvl="1" algn="ctr"/>
            <a:r>
              <a:rPr lang="en-US" sz="1105" b="1" dirty="0">
                <a:solidFill>
                  <a:srgbClr val="FFFFFF"/>
                </a:solidFill>
                <a:latin typeface="Arial"/>
                <a:cs typeface="Arial"/>
              </a:rPr>
              <a:t>QUALITY ASSURANCE FORUM</a:t>
            </a:r>
            <a:endParaRPr sz="1105" dirty="0">
              <a:latin typeface="Arial"/>
              <a:cs typeface="Arial"/>
            </a:endParaRPr>
          </a:p>
        </p:txBody>
      </p:sp>
      <p:sp>
        <p:nvSpPr>
          <p:cNvPr id="16" name="Rectangle 15"/>
          <p:cNvSpPr/>
          <p:nvPr userDrawn="1"/>
        </p:nvSpPr>
        <p:spPr>
          <a:xfrm>
            <a:off x="46496" y="88572"/>
            <a:ext cx="8578128" cy="455513"/>
          </a:xfrm>
          <a:prstGeom prst="rect">
            <a:avLst/>
          </a:prstGeom>
          <a:solidFill>
            <a:srgbClr val="001654"/>
          </a:solidFill>
          <a:ln>
            <a:solidFill>
              <a:srgbClr val="00165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8381" tIns="84190" rIns="168381" bIns="84190" numCol="1" spcCol="0" rtlCol="0" fromWordArt="0" anchor="ctr" anchorCtr="0" forceAA="0" compatLnSpc="1">
            <a:prstTxWarp prst="textNoShape">
              <a:avLst/>
            </a:prstTxWarp>
            <a:noAutofit/>
          </a:bodyPr>
          <a:lstStyle/>
          <a:p>
            <a:pPr algn="l"/>
            <a:endParaRPr lang="en-IN" sz="3315" dirty="0"/>
          </a:p>
        </p:txBody>
      </p:sp>
      <p:pic>
        <p:nvPicPr>
          <p:cNvPr id="8" name="Picture 7">
            <a:extLst>
              <a:ext uri="{FF2B5EF4-FFF2-40B4-BE49-F238E27FC236}">
                <a16:creationId xmlns:a16="http://schemas.microsoft.com/office/drawing/2014/main" xmlns="" id="{6818A678-C4D0-0A74-29B1-D55CE7D4AA95}"/>
              </a:ext>
            </a:extLst>
          </p:cNvPr>
          <p:cNvPicPr>
            <a:picLocks noChangeAspect="1"/>
          </p:cNvPicPr>
          <p:nvPr userDrawn="1"/>
        </p:nvPicPr>
        <p:blipFill>
          <a:blip r:embed="rId7"/>
          <a:stretch>
            <a:fillRect/>
          </a:stretch>
        </p:blipFill>
        <p:spPr>
          <a:xfrm>
            <a:off x="8656394" y="88572"/>
            <a:ext cx="444028" cy="459100"/>
          </a:xfrm>
          <a:prstGeom prst="rect">
            <a:avLst/>
          </a:prstGeom>
        </p:spPr>
      </p:pic>
    </p:spTree>
    <p:extLst>
      <p:ext uri="{BB962C8B-B14F-4D97-AF65-F5344CB8AC3E}">
        <p14:creationId xmlns:p14="http://schemas.microsoft.com/office/powerpoint/2010/main" val="2046812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841888">
        <a:defRPr>
          <a:latin typeface="+mn-lt"/>
          <a:ea typeface="+mn-ea"/>
          <a:cs typeface="+mn-cs"/>
        </a:defRPr>
      </a:lvl2pPr>
      <a:lvl3pPr marL="1683776">
        <a:defRPr>
          <a:latin typeface="+mn-lt"/>
          <a:ea typeface="+mn-ea"/>
          <a:cs typeface="+mn-cs"/>
        </a:defRPr>
      </a:lvl3pPr>
      <a:lvl4pPr marL="2525664">
        <a:defRPr>
          <a:latin typeface="+mn-lt"/>
          <a:ea typeface="+mn-ea"/>
          <a:cs typeface="+mn-cs"/>
        </a:defRPr>
      </a:lvl4pPr>
      <a:lvl5pPr marL="3367552">
        <a:defRPr>
          <a:latin typeface="+mn-lt"/>
          <a:ea typeface="+mn-ea"/>
          <a:cs typeface="+mn-cs"/>
        </a:defRPr>
      </a:lvl5pPr>
      <a:lvl6pPr marL="4209440">
        <a:defRPr>
          <a:latin typeface="+mn-lt"/>
          <a:ea typeface="+mn-ea"/>
          <a:cs typeface="+mn-cs"/>
        </a:defRPr>
      </a:lvl6pPr>
      <a:lvl7pPr marL="5051328">
        <a:defRPr>
          <a:latin typeface="+mn-lt"/>
          <a:ea typeface="+mn-ea"/>
          <a:cs typeface="+mn-cs"/>
        </a:defRPr>
      </a:lvl7pPr>
      <a:lvl8pPr marL="5893217">
        <a:defRPr>
          <a:latin typeface="+mn-lt"/>
          <a:ea typeface="+mn-ea"/>
          <a:cs typeface="+mn-cs"/>
        </a:defRPr>
      </a:lvl8pPr>
      <a:lvl9pPr marL="6735105">
        <a:defRPr>
          <a:latin typeface="+mn-lt"/>
          <a:ea typeface="+mn-ea"/>
          <a:cs typeface="+mn-cs"/>
        </a:defRPr>
      </a:lvl9pPr>
    </p:bodyStyle>
    <p:otherStyle>
      <a:lvl1pPr marL="0">
        <a:defRPr>
          <a:latin typeface="+mn-lt"/>
          <a:ea typeface="+mn-ea"/>
          <a:cs typeface="+mn-cs"/>
        </a:defRPr>
      </a:lvl1pPr>
      <a:lvl2pPr marL="841888">
        <a:defRPr>
          <a:latin typeface="+mn-lt"/>
          <a:ea typeface="+mn-ea"/>
          <a:cs typeface="+mn-cs"/>
        </a:defRPr>
      </a:lvl2pPr>
      <a:lvl3pPr marL="1683776">
        <a:defRPr>
          <a:latin typeface="+mn-lt"/>
          <a:ea typeface="+mn-ea"/>
          <a:cs typeface="+mn-cs"/>
        </a:defRPr>
      </a:lvl3pPr>
      <a:lvl4pPr marL="2525664">
        <a:defRPr>
          <a:latin typeface="+mn-lt"/>
          <a:ea typeface="+mn-ea"/>
          <a:cs typeface="+mn-cs"/>
        </a:defRPr>
      </a:lvl4pPr>
      <a:lvl5pPr marL="3367552">
        <a:defRPr>
          <a:latin typeface="+mn-lt"/>
          <a:ea typeface="+mn-ea"/>
          <a:cs typeface="+mn-cs"/>
        </a:defRPr>
      </a:lvl5pPr>
      <a:lvl6pPr marL="4209440">
        <a:defRPr>
          <a:latin typeface="+mn-lt"/>
          <a:ea typeface="+mn-ea"/>
          <a:cs typeface="+mn-cs"/>
        </a:defRPr>
      </a:lvl6pPr>
      <a:lvl7pPr marL="5051328">
        <a:defRPr>
          <a:latin typeface="+mn-lt"/>
          <a:ea typeface="+mn-ea"/>
          <a:cs typeface="+mn-cs"/>
        </a:defRPr>
      </a:lvl7pPr>
      <a:lvl8pPr marL="5893217">
        <a:defRPr>
          <a:latin typeface="+mn-lt"/>
          <a:ea typeface="+mn-ea"/>
          <a:cs typeface="+mn-cs"/>
        </a:defRPr>
      </a:lvl8pPr>
      <a:lvl9pPr marL="6735105">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1" y="6356351"/>
            <a:ext cx="2133599" cy="365126"/>
          </a:xfrm>
          <a:prstGeom prst="rect">
            <a:avLst/>
          </a:prstGeom>
        </p:spPr>
        <p:txBody>
          <a:bodyPr vert="horz" lIns="91440" tIns="45720" rIns="91440" bIns="45720" rtlCol="0" anchor="ctr"/>
          <a:lstStyle>
            <a:lvl1pPr algn="l">
              <a:defRPr sz="1109">
                <a:solidFill>
                  <a:schemeClr val="tx1">
                    <a:tint val="75000"/>
                  </a:schemeClr>
                </a:solidFill>
              </a:defRPr>
            </a:lvl1pPr>
          </a:lstStyle>
          <a:p>
            <a:fld id="{CB32A117-09EA-4733-86C5-78E5D2759030}" type="datetimeFigureOut">
              <a:rPr lang="en-US" smtClean="0"/>
              <a:pPr/>
              <a:t>3/24/2023</a:t>
            </a:fld>
            <a:endParaRPr lang="en-US"/>
          </a:p>
        </p:txBody>
      </p:sp>
      <p:sp>
        <p:nvSpPr>
          <p:cNvPr id="5" name="Footer Placeholder 4"/>
          <p:cNvSpPr>
            <a:spLocks noGrp="1"/>
          </p:cNvSpPr>
          <p:nvPr>
            <p:ph type="ftr" sz="quarter" idx="3"/>
          </p:nvPr>
        </p:nvSpPr>
        <p:spPr>
          <a:xfrm>
            <a:off x="3124200" y="6356351"/>
            <a:ext cx="2895601" cy="365126"/>
          </a:xfrm>
          <a:prstGeom prst="rect">
            <a:avLst/>
          </a:prstGeom>
        </p:spPr>
        <p:txBody>
          <a:bodyPr vert="horz" lIns="91440" tIns="45720" rIns="91440" bIns="45720" rtlCol="0" anchor="ctr"/>
          <a:lstStyle>
            <a:lvl1pPr algn="ctr">
              <a:defRPr sz="110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2" y="6356351"/>
            <a:ext cx="2133599" cy="365126"/>
          </a:xfrm>
          <a:prstGeom prst="rect">
            <a:avLst/>
          </a:prstGeom>
        </p:spPr>
        <p:txBody>
          <a:bodyPr vert="horz" lIns="91440" tIns="45720" rIns="91440" bIns="45720" rtlCol="0" anchor="ctr"/>
          <a:lstStyle>
            <a:lvl1pPr algn="r">
              <a:defRPr sz="1109">
                <a:solidFill>
                  <a:schemeClr val="tx1">
                    <a:tint val="75000"/>
                  </a:schemeClr>
                </a:solidFill>
              </a:defRPr>
            </a:lvl1pPr>
          </a:lstStyle>
          <a:p>
            <a:fld id="{1FFF911A-83BB-4AB2-9E85-E25F264F3833}" type="slidenum">
              <a:rPr lang="en-US" smtClean="0"/>
              <a:pPr/>
              <a:t>‹#›</a:t>
            </a:fld>
            <a:endParaRPr lang="en-US"/>
          </a:p>
        </p:txBody>
      </p:sp>
    </p:spTree>
    <p:extLst>
      <p:ext uri="{BB962C8B-B14F-4D97-AF65-F5344CB8AC3E}">
        <p14:creationId xmlns:p14="http://schemas.microsoft.com/office/powerpoint/2010/main" val="353448948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845087" rtl="0" eaLnBrk="1" latinLnBrk="0" hangingPunct="1">
        <a:spcBef>
          <a:spcPct val="0"/>
        </a:spcBef>
        <a:buNone/>
        <a:defRPr sz="4066" kern="1200">
          <a:solidFill>
            <a:schemeClr val="tx1"/>
          </a:solidFill>
          <a:latin typeface="+mj-lt"/>
          <a:ea typeface="+mj-ea"/>
          <a:cs typeface="+mj-cs"/>
        </a:defRPr>
      </a:lvl1pPr>
    </p:titleStyle>
    <p:bodyStyle>
      <a:lvl1pPr marL="316909" indent="-316909" algn="l" defTabSz="845087" rtl="0" eaLnBrk="1" latinLnBrk="0" hangingPunct="1">
        <a:spcBef>
          <a:spcPct val="20000"/>
        </a:spcBef>
        <a:buFont typeface="Arial" pitchFamily="34" charset="0"/>
        <a:buChar char="•"/>
        <a:defRPr sz="2957" kern="1200">
          <a:solidFill>
            <a:schemeClr val="tx1"/>
          </a:solidFill>
          <a:latin typeface="+mn-lt"/>
          <a:ea typeface="+mn-ea"/>
          <a:cs typeface="+mn-cs"/>
        </a:defRPr>
      </a:lvl1pPr>
      <a:lvl2pPr marL="686634" indent="-264090" algn="l" defTabSz="845087" rtl="0" eaLnBrk="1" latinLnBrk="0" hangingPunct="1">
        <a:spcBef>
          <a:spcPct val="20000"/>
        </a:spcBef>
        <a:buFont typeface="Arial" pitchFamily="34" charset="0"/>
        <a:buChar char="–"/>
        <a:defRPr sz="2587" kern="1200">
          <a:solidFill>
            <a:schemeClr val="tx1"/>
          </a:solidFill>
          <a:latin typeface="+mn-lt"/>
          <a:ea typeface="+mn-ea"/>
          <a:cs typeface="+mn-cs"/>
        </a:defRPr>
      </a:lvl2pPr>
      <a:lvl3pPr marL="1056360" indent="-211271" algn="l" defTabSz="845087" rtl="0" eaLnBrk="1" latinLnBrk="0" hangingPunct="1">
        <a:spcBef>
          <a:spcPct val="20000"/>
        </a:spcBef>
        <a:buFont typeface="Arial" pitchFamily="34" charset="0"/>
        <a:buChar char="•"/>
        <a:defRPr sz="2219" kern="1200">
          <a:solidFill>
            <a:schemeClr val="tx1"/>
          </a:solidFill>
          <a:latin typeface="+mn-lt"/>
          <a:ea typeface="+mn-ea"/>
          <a:cs typeface="+mn-cs"/>
        </a:defRPr>
      </a:lvl3pPr>
      <a:lvl4pPr marL="1478902" indent="-211271" algn="l" defTabSz="845087" rtl="0" eaLnBrk="1" latinLnBrk="0" hangingPunct="1">
        <a:spcBef>
          <a:spcPct val="20000"/>
        </a:spcBef>
        <a:buFont typeface="Arial" pitchFamily="34" charset="0"/>
        <a:buChar char="–"/>
        <a:defRPr sz="1849" kern="1200">
          <a:solidFill>
            <a:schemeClr val="tx1"/>
          </a:solidFill>
          <a:latin typeface="+mn-lt"/>
          <a:ea typeface="+mn-ea"/>
          <a:cs typeface="+mn-cs"/>
        </a:defRPr>
      </a:lvl4pPr>
      <a:lvl5pPr marL="1901446" indent="-211271" algn="l" defTabSz="845087" rtl="0" eaLnBrk="1" latinLnBrk="0" hangingPunct="1">
        <a:spcBef>
          <a:spcPct val="20000"/>
        </a:spcBef>
        <a:buFont typeface="Arial" pitchFamily="34" charset="0"/>
        <a:buChar char="»"/>
        <a:defRPr sz="1849" kern="1200">
          <a:solidFill>
            <a:schemeClr val="tx1"/>
          </a:solidFill>
          <a:latin typeface="+mn-lt"/>
          <a:ea typeface="+mn-ea"/>
          <a:cs typeface="+mn-cs"/>
        </a:defRPr>
      </a:lvl5pPr>
      <a:lvl6pPr marL="2323990" indent="-211271" algn="l" defTabSz="845087" rtl="0" eaLnBrk="1" latinLnBrk="0" hangingPunct="1">
        <a:spcBef>
          <a:spcPct val="20000"/>
        </a:spcBef>
        <a:buFont typeface="Arial" pitchFamily="34" charset="0"/>
        <a:buChar char="•"/>
        <a:defRPr sz="1849" kern="1200">
          <a:solidFill>
            <a:schemeClr val="tx1"/>
          </a:solidFill>
          <a:latin typeface="+mn-lt"/>
          <a:ea typeface="+mn-ea"/>
          <a:cs typeface="+mn-cs"/>
        </a:defRPr>
      </a:lvl6pPr>
      <a:lvl7pPr marL="2746533" indent="-211271" algn="l" defTabSz="845087" rtl="0" eaLnBrk="1" latinLnBrk="0" hangingPunct="1">
        <a:spcBef>
          <a:spcPct val="20000"/>
        </a:spcBef>
        <a:buFont typeface="Arial" pitchFamily="34" charset="0"/>
        <a:buChar char="•"/>
        <a:defRPr sz="1849" kern="1200">
          <a:solidFill>
            <a:schemeClr val="tx1"/>
          </a:solidFill>
          <a:latin typeface="+mn-lt"/>
          <a:ea typeface="+mn-ea"/>
          <a:cs typeface="+mn-cs"/>
        </a:defRPr>
      </a:lvl7pPr>
      <a:lvl8pPr marL="3169077" indent="-211271" algn="l" defTabSz="845087" rtl="0" eaLnBrk="1" latinLnBrk="0" hangingPunct="1">
        <a:spcBef>
          <a:spcPct val="20000"/>
        </a:spcBef>
        <a:buFont typeface="Arial" pitchFamily="34" charset="0"/>
        <a:buChar char="•"/>
        <a:defRPr sz="1849" kern="1200">
          <a:solidFill>
            <a:schemeClr val="tx1"/>
          </a:solidFill>
          <a:latin typeface="+mn-lt"/>
          <a:ea typeface="+mn-ea"/>
          <a:cs typeface="+mn-cs"/>
        </a:defRPr>
      </a:lvl8pPr>
      <a:lvl9pPr marL="3591621" indent="-211271" algn="l" defTabSz="845087" rtl="0" eaLnBrk="1" latinLnBrk="0" hangingPunct="1">
        <a:spcBef>
          <a:spcPct val="20000"/>
        </a:spcBef>
        <a:buFont typeface="Arial" pitchFamily="34" charset="0"/>
        <a:buChar char="•"/>
        <a:defRPr sz="1849" kern="1200">
          <a:solidFill>
            <a:schemeClr val="tx1"/>
          </a:solidFill>
          <a:latin typeface="+mn-lt"/>
          <a:ea typeface="+mn-ea"/>
          <a:cs typeface="+mn-cs"/>
        </a:defRPr>
      </a:lvl9pPr>
    </p:bodyStyle>
    <p:otherStyle>
      <a:defPPr>
        <a:defRPr lang="en-US"/>
      </a:defPPr>
      <a:lvl1pPr marL="0" algn="l" defTabSz="845087" rtl="0" eaLnBrk="1" latinLnBrk="0" hangingPunct="1">
        <a:defRPr sz="1663" kern="1200">
          <a:solidFill>
            <a:schemeClr val="tx1"/>
          </a:solidFill>
          <a:latin typeface="+mn-lt"/>
          <a:ea typeface="+mn-ea"/>
          <a:cs typeface="+mn-cs"/>
        </a:defRPr>
      </a:lvl1pPr>
      <a:lvl2pPr marL="422544" algn="l" defTabSz="845087" rtl="0" eaLnBrk="1" latinLnBrk="0" hangingPunct="1">
        <a:defRPr sz="1663" kern="1200">
          <a:solidFill>
            <a:schemeClr val="tx1"/>
          </a:solidFill>
          <a:latin typeface="+mn-lt"/>
          <a:ea typeface="+mn-ea"/>
          <a:cs typeface="+mn-cs"/>
        </a:defRPr>
      </a:lvl2pPr>
      <a:lvl3pPr marL="845087" algn="l" defTabSz="845087" rtl="0" eaLnBrk="1" latinLnBrk="0" hangingPunct="1">
        <a:defRPr sz="1663" kern="1200">
          <a:solidFill>
            <a:schemeClr val="tx1"/>
          </a:solidFill>
          <a:latin typeface="+mn-lt"/>
          <a:ea typeface="+mn-ea"/>
          <a:cs typeface="+mn-cs"/>
        </a:defRPr>
      </a:lvl3pPr>
      <a:lvl4pPr marL="1267631" algn="l" defTabSz="845087" rtl="0" eaLnBrk="1" latinLnBrk="0" hangingPunct="1">
        <a:defRPr sz="1663" kern="1200">
          <a:solidFill>
            <a:schemeClr val="tx1"/>
          </a:solidFill>
          <a:latin typeface="+mn-lt"/>
          <a:ea typeface="+mn-ea"/>
          <a:cs typeface="+mn-cs"/>
        </a:defRPr>
      </a:lvl4pPr>
      <a:lvl5pPr marL="1690175" algn="l" defTabSz="845087" rtl="0" eaLnBrk="1" latinLnBrk="0" hangingPunct="1">
        <a:defRPr sz="1663" kern="1200">
          <a:solidFill>
            <a:schemeClr val="tx1"/>
          </a:solidFill>
          <a:latin typeface="+mn-lt"/>
          <a:ea typeface="+mn-ea"/>
          <a:cs typeface="+mn-cs"/>
        </a:defRPr>
      </a:lvl5pPr>
      <a:lvl6pPr marL="2112717" algn="l" defTabSz="845087" rtl="0" eaLnBrk="1" latinLnBrk="0" hangingPunct="1">
        <a:defRPr sz="1663" kern="1200">
          <a:solidFill>
            <a:schemeClr val="tx1"/>
          </a:solidFill>
          <a:latin typeface="+mn-lt"/>
          <a:ea typeface="+mn-ea"/>
          <a:cs typeface="+mn-cs"/>
        </a:defRPr>
      </a:lvl6pPr>
      <a:lvl7pPr marL="2535262" algn="l" defTabSz="845087" rtl="0" eaLnBrk="1" latinLnBrk="0" hangingPunct="1">
        <a:defRPr sz="1663" kern="1200">
          <a:solidFill>
            <a:schemeClr val="tx1"/>
          </a:solidFill>
          <a:latin typeface="+mn-lt"/>
          <a:ea typeface="+mn-ea"/>
          <a:cs typeface="+mn-cs"/>
        </a:defRPr>
      </a:lvl7pPr>
      <a:lvl8pPr marL="2957806" algn="l" defTabSz="845087" rtl="0" eaLnBrk="1" latinLnBrk="0" hangingPunct="1">
        <a:defRPr sz="1663" kern="1200">
          <a:solidFill>
            <a:schemeClr val="tx1"/>
          </a:solidFill>
          <a:latin typeface="+mn-lt"/>
          <a:ea typeface="+mn-ea"/>
          <a:cs typeface="+mn-cs"/>
        </a:defRPr>
      </a:lvl8pPr>
      <a:lvl9pPr marL="3380348" algn="l" defTabSz="845087" rtl="0" eaLnBrk="1" latinLnBrk="0" hangingPunct="1">
        <a:defRPr sz="16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rofile%20-%20Dr%20Prashant.docx"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Slide%20174.docx"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Slide%20174.docx"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hyperlink" Target="Slide%20174.docx"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hyperlink" Target="Slide%20182.docx"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hyperlink" Target="Slide%20196.docx"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hyperlink" Target="Slide%20197.docx"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hyperlink" Target="Slide%20199.docx"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hyperlink" Target="Slide%20201.docx" TargetMode="Externa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Slide%20204.docx" TargetMode="Externa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hyperlink" Target="Slide%20205.docx"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hyperlink" Target="Slide%20220.docx"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hyperlink" Target="Slide%20221.docx" TargetMode="Externa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hyperlink" Target="Slide%20222.docx" TargetMode="Externa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hyperlink" Target="Slide%20223.docx"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523" y="923681"/>
            <a:ext cx="6678958" cy="455513"/>
          </a:xfrm>
        </p:spPr>
        <p:txBody>
          <a:bodyPr>
            <a:normAutofit fontScale="90000"/>
          </a:bodyPr>
          <a:lstStyle/>
          <a:p>
            <a:r>
              <a:rPr lang="en-IN" dirty="0"/>
              <a:t>KYS (Know Your Speaker)</a:t>
            </a:r>
          </a:p>
        </p:txBody>
      </p:sp>
      <p:sp>
        <p:nvSpPr>
          <p:cNvPr id="3" name="Content Placeholder 2"/>
          <p:cNvSpPr>
            <a:spLocks noGrp="1"/>
          </p:cNvSpPr>
          <p:nvPr>
            <p:ph idx="1"/>
          </p:nvPr>
        </p:nvSpPr>
        <p:spPr>
          <a:xfrm>
            <a:off x="1411121" y="2351713"/>
            <a:ext cx="5563899" cy="160987"/>
          </a:xfrm>
        </p:spPr>
        <p:txBody>
          <a:bodyPr>
            <a:normAutofit/>
          </a:bodyPr>
          <a:lstStyle/>
          <a:p>
            <a:r>
              <a:rPr lang="en-IN" sz="1046" dirty="0"/>
              <a:t> </a:t>
            </a:r>
          </a:p>
        </p:txBody>
      </p:sp>
      <p:sp>
        <p:nvSpPr>
          <p:cNvPr id="4" name="TextBox 3"/>
          <p:cNvSpPr txBox="1"/>
          <p:nvPr/>
        </p:nvSpPr>
        <p:spPr>
          <a:xfrm>
            <a:off x="1170679" y="1720828"/>
            <a:ext cx="1343973" cy="716253"/>
          </a:xfrm>
          <a:prstGeom prst="rect">
            <a:avLst/>
          </a:prstGeom>
          <a:noFill/>
          <a:ln>
            <a:solidFill>
              <a:schemeClr val="accent1"/>
            </a:solidFill>
          </a:ln>
        </p:spPr>
        <p:txBody>
          <a:bodyPr wrap="square" lIns="71785" tIns="35893" rIns="71785" bIns="35893" rtlCol="0">
            <a:spAutoFit/>
          </a:bodyPr>
          <a:lstStyle/>
          <a:p>
            <a:pPr defTabSz="1683776"/>
            <a:r>
              <a:rPr lang="en-IN" sz="1046" dirty="0">
                <a:solidFill>
                  <a:prstClr val="black"/>
                </a:solidFill>
                <a:latin typeface="Calibri"/>
              </a:rPr>
              <a:t>Photo</a:t>
            </a:r>
          </a:p>
          <a:p>
            <a:pPr defTabSz="1683776"/>
            <a:endParaRPr lang="en-IN" sz="1046" dirty="0">
              <a:solidFill>
                <a:prstClr val="black"/>
              </a:solidFill>
              <a:latin typeface="Calibri"/>
            </a:endParaRPr>
          </a:p>
          <a:p>
            <a:pPr defTabSz="1683776"/>
            <a:endParaRPr lang="en-IN" sz="1046" dirty="0">
              <a:solidFill>
                <a:prstClr val="black"/>
              </a:solidFill>
              <a:latin typeface="Calibri"/>
            </a:endParaRPr>
          </a:p>
          <a:p>
            <a:pPr defTabSz="1683776"/>
            <a:endParaRPr lang="en-IN" sz="1046" dirty="0">
              <a:solidFill>
                <a:prstClr val="black"/>
              </a:solidFill>
              <a:latin typeface="Calibri"/>
            </a:endParaRPr>
          </a:p>
        </p:txBody>
      </p:sp>
      <p:sp>
        <p:nvSpPr>
          <p:cNvPr id="5" name="TextBox 4"/>
          <p:cNvSpPr txBox="1"/>
          <p:nvPr/>
        </p:nvSpPr>
        <p:spPr>
          <a:xfrm>
            <a:off x="4481770" y="3315122"/>
            <a:ext cx="3658451" cy="1175866"/>
          </a:xfrm>
          <a:prstGeom prst="rect">
            <a:avLst/>
          </a:prstGeom>
          <a:noFill/>
          <a:ln>
            <a:solidFill>
              <a:schemeClr val="accent1"/>
            </a:solidFill>
          </a:ln>
        </p:spPr>
        <p:txBody>
          <a:bodyPr wrap="square" lIns="71785" tIns="35893" rIns="71785" bIns="35893" rtlCol="0">
            <a:spAutoFit/>
          </a:bodyPr>
          <a:lstStyle/>
          <a:p>
            <a:pPr defTabSz="1683776"/>
            <a:r>
              <a:rPr lang="en-IN" sz="2390" dirty="0">
                <a:solidFill>
                  <a:prstClr val="black"/>
                </a:solidFill>
                <a:latin typeface="Calibri"/>
              </a:rPr>
              <a:t>Sr. Consultant Pathologist &amp; Head QA</a:t>
            </a:r>
          </a:p>
          <a:p>
            <a:pPr defTabSz="1683776"/>
            <a:r>
              <a:rPr lang="en-IN" sz="2390" dirty="0" err="1">
                <a:solidFill>
                  <a:prstClr val="black"/>
                </a:solidFill>
                <a:latin typeface="Calibri"/>
              </a:rPr>
              <a:t>Neuberg</a:t>
            </a:r>
            <a:r>
              <a:rPr lang="en-IN" sz="2390" dirty="0">
                <a:solidFill>
                  <a:prstClr val="black"/>
                </a:solidFill>
                <a:latin typeface="Calibri"/>
              </a:rPr>
              <a:t> </a:t>
            </a:r>
            <a:r>
              <a:rPr lang="en-IN" sz="2390" dirty="0" err="1">
                <a:solidFill>
                  <a:prstClr val="black"/>
                </a:solidFill>
                <a:latin typeface="Calibri"/>
              </a:rPr>
              <a:t>Supratech</a:t>
            </a:r>
            <a:endParaRPr lang="en-IN" sz="2390" dirty="0">
              <a:solidFill>
                <a:prstClr val="black"/>
              </a:solidFill>
              <a:latin typeface="Calibri"/>
            </a:endParaRPr>
          </a:p>
        </p:txBody>
      </p:sp>
      <p:sp>
        <p:nvSpPr>
          <p:cNvPr id="7" name="TextBox 6"/>
          <p:cNvSpPr txBox="1"/>
          <p:nvPr/>
        </p:nvSpPr>
        <p:spPr>
          <a:xfrm>
            <a:off x="4481770" y="2631856"/>
            <a:ext cx="3658451" cy="440280"/>
          </a:xfrm>
          <a:prstGeom prst="rect">
            <a:avLst/>
          </a:prstGeom>
          <a:noFill/>
          <a:ln>
            <a:solidFill>
              <a:schemeClr val="accent1"/>
            </a:solidFill>
          </a:ln>
        </p:spPr>
        <p:txBody>
          <a:bodyPr wrap="square" lIns="71785" tIns="35893" rIns="71785" bIns="35893" rtlCol="0">
            <a:spAutoFit/>
          </a:bodyPr>
          <a:lstStyle/>
          <a:p>
            <a:pPr defTabSz="1683776"/>
            <a:r>
              <a:rPr lang="en-IN" sz="2390" b="1" dirty="0">
                <a:solidFill>
                  <a:prstClr val="black"/>
                </a:solidFill>
                <a:latin typeface="Calibri"/>
              </a:rPr>
              <a:t>Current Position </a:t>
            </a:r>
          </a:p>
        </p:txBody>
      </p:sp>
      <p:sp>
        <p:nvSpPr>
          <p:cNvPr id="13" name="TextBox 12"/>
          <p:cNvSpPr txBox="1"/>
          <p:nvPr/>
        </p:nvSpPr>
        <p:spPr>
          <a:xfrm>
            <a:off x="4481770" y="1649680"/>
            <a:ext cx="3658451" cy="808073"/>
          </a:xfrm>
          <a:prstGeom prst="rect">
            <a:avLst/>
          </a:prstGeom>
          <a:noFill/>
          <a:ln>
            <a:solidFill>
              <a:schemeClr val="accent1"/>
            </a:solidFill>
          </a:ln>
        </p:spPr>
        <p:txBody>
          <a:bodyPr wrap="square" lIns="71785" tIns="35893" rIns="71785" bIns="35893" rtlCol="0">
            <a:spAutoFit/>
          </a:bodyPr>
          <a:lstStyle/>
          <a:p>
            <a:pPr defTabSz="1683776"/>
            <a:r>
              <a:rPr lang="en-IN" sz="2390" dirty="0" err="1">
                <a:solidFill>
                  <a:prstClr val="black"/>
                </a:solidFill>
                <a:latin typeface="Calibri"/>
              </a:rPr>
              <a:t>Dr.</a:t>
            </a:r>
            <a:r>
              <a:rPr lang="en-IN" sz="2390" dirty="0">
                <a:solidFill>
                  <a:prstClr val="black"/>
                </a:solidFill>
                <a:latin typeface="Calibri"/>
              </a:rPr>
              <a:t> Prashant Parikh</a:t>
            </a:r>
          </a:p>
          <a:p>
            <a:pPr defTabSz="1683776"/>
            <a:r>
              <a:rPr lang="en-IN" sz="2390" dirty="0">
                <a:solidFill>
                  <a:prstClr val="black"/>
                </a:solidFill>
                <a:latin typeface="Calibri"/>
              </a:rPr>
              <a:t>M.D. Path &amp; </a:t>
            </a:r>
            <a:r>
              <a:rPr lang="en-IN" sz="2390" dirty="0" err="1">
                <a:solidFill>
                  <a:prstClr val="black"/>
                </a:solidFill>
                <a:latin typeface="Calibri"/>
              </a:rPr>
              <a:t>Bact</a:t>
            </a:r>
            <a:endParaRPr lang="en-IN" sz="2390" dirty="0">
              <a:solidFill>
                <a:prstClr val="black"/>
              </a:solidFill>
              <a:latin typeface="Calibri"/>
            </a:endParaRPr>
          </a:p>
        </p:txBody>
      </p:sp>
      <p:sp>
        <p:nvSpPr>
          <p:cNvPr id="14" name="TextBox 13"/>
          <p:cNvSpPr txBox="1"/>
          <p:nvPr/>
        </p:nvSpPr>
        <p:spPr>
          <a:xfrm>
            <a:off x="4481770" y="4657046"/>
            <a:ext cx="3658451" cy="440280"/>
          </a:xfrm>
          <a:prstGeom prst="rect">
            <a:avLst/>
          </a:prstGeom>
          <a:noFill/>
          <a:ln>
            <a:solidFill>
              <a:schemeClr val="accent1"/>
            </a:solidFill>
          </a:ln>
        </p:spPr>
        <p:txBody>
          <a:bodyPr wrap="square" lIns="71785" tIns="35893" rIns="71785" bIns="35893" rtlCol="0">
            <a:spAutoFit/>
          </a:bodyPr>
          <a:lstStyle/>
          <a:p>
            <a:pPr defTabSz="1683776"/>
            <a:r>
              <a:rPr lang="en-IN" sz="2390" dirty="0">
                <a:solidFill>
                  <a:prstClr val="black"/>
                </a:solidFill>
                <a:latin typeface="Calibri"/>
              </a:rPr>
              <a:t>Experience:  30 Yr. </a:t>
            </a:r>
          </a:p>
        </p:txBody>
      </p:sp>
      <p:pic>
        <p:nvPicPr>
          <p:cNvPr id="8" name="Picture 7">
            <a:hlinkClick r:id="rId3" action="ppaction://hlinkfile"/>
            <a:extLst>
              <a:ext uri="{FF2B5EF4-FFF2-40B4-BE49-F238E27FC236}">
                <a16:creationId xmlns:a16="http://schemas.microsoft.com/office/drawing/2014/main" xmlns="" id="{AEC7FDB4-CC1C-4C2C-B9FE-0893A8D5A77E}"/>
              </a:ext>
            </a:extLst>
          </p:cNvPr>
          <p:cNvPicPr>
            <a:picLocks noChangeAspect="1"/>
          </p:cNvPicPr>
          <p:nvPr/>
        </p:nvPicPr>
        <p:blipFill>
          <a:blip r:embed="rId4" cstate="print"/>
          <a:srcRect b="16667"/>
          <a:stretch>
            <a:fillRect/>
          </a:stretch>
        </p:blipFill>
        <p:spPr bwMode="auto">
          <a:xfrm>
            <a:off x="888587" y="1649679"/>
            <a:ext cx="3245742" cy="3322809"/>
          </a:xfrm>
          <a:prstGeom prst="rect">
            <a:avLst/>
          </a:prstGeom>
          <a:noFill/>
          <a:ln w="9525">
            <a:noFill/>
            <a:miter lim="800000"/>
            <a:headEnd/>
            <a:tailEnd/>
          </a:ln>
        </p:spPr>
      </p:pic>
    </p:spTree>
    <p:extLst>
      <p:ext uri="{BB962C8B-B14F-4D97-AF65-F5344CB8AC3E}">
        <p14:creationId xmlns:p14="http://schemas.microsoft.com/office/powerpoint/2010/main" val="314228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a:buNone/>
            </a:pPr>
            <a:r>
              <a:rPr lang="en-US" sz="2800" b="1" dirty="0">
                <a:cs typeface="Arial" panose="020B0604020202020204" pitchFamily="34" charset="0"/>
              </a:rPr>
              <a:t>7.2.3 Requests for providing laboratory examinations</a:t>
            </a:r>
            <a:endParaRPr lang="en-US" sz="2800" dirty="0">
              <a:cs typeface="Arial" panose="020B0604020202020204" pitchFamily="34" charset="0"/>
            </a:endParaRPr>
          </a:p>
          <a:p>
            <a:r>
              <a:rPr lang="en-IN" sz="2800" b="1" dirty="0">
                <a:cs typeface="Arial" panose="020B0604020202020204" pitchFamily="34" charset="0"/>
              </a:rPr>
              <a:t>7.2.3.1 General</a:t>
            </a:r>
          </a:p>
          <a:p>
            <a:pPr algn="just">
              <a:buNone/>
            </a:pPr>
            <a:r>
              <a:rPr lang="en-IN" sz="2600" b="1" dirty="0">
                <a:cs typeface="Arial" panose="020B0604020202020204" pitchFamily="34" charset="0"/>
              </a:rPr>
              <a:t>	</a:t>
            </a:r>
            <a:r>
              <a:rPr lang="en-IN" sz="2600" dirty="0">
                <a:cs typeface="Arial" panose="020B0604020202020204" pitchFamily="34" charset="0"/>
              </a:rPr>
              <a:t>c)</a:t>
            </a:r>
            <a:r>
              <a:rPr lang="en-IN" sz="2600" b="1" dirty="0">
                <a:cs typeface="Arial" panose="020B0604020202020204" pitchFamily="34" charset="0"/>
              </a:rPr>
              <a:t> </a:t>
            </a:r>
            <a:r>
              <a:rPr lang="en-US" sz="2400" dirty="0">
                <a:cs typeface="Arial" panose="020B0604020202020204" pitchFamily="34" charset="0"/>
              </a:rPr>
              <a:t>The examination request information may be 	</a:t>
            </a:r>
            <a:r>
              <a:rPr lang="en-US" sz="2400" dirty="0">
                <a:solidFill>
                  <a:schemeClr val="accent6">
                    <a:lumMod val="75000"/>
                  </a:schemeClr>
                </a:solidFill>
                <a:cs typeface="Arial" panose="020B0604020202020204" pitchFamily="34" charset="0"/>
              </a:rPr>
              <a:t>provided in a format or medium as deemed appropriate by the laboratory and acceptable to the user.</a:t>
            </a:r>
          </a:p>
          <a:p>
            <a:pPr algn="just">
              <a:buNone/>
            </a:pPr>
            <a:r>
              <a:rPr lang="en-US" sz="2400" dirty="0">
                <a:cs typeface="Arial" panose="020B0604020202020204" pitchFamily="34" charset="0"/>
              </a:rPr>
              <a:t>	d) Where necessary for patient care, the laboratory shall </a:t>
            </a:r>
            <a:r>
              <a:rPr lang="en-US" sz="2400" dirty="0">
                <a:solidFill>
                  <a:schemeClr val="accent6">
                    <a:lumMod val="75000"/>
                  </a:schemeClr>
                </a:solidFill>
                <a:cs typeface="Arial" panose="020B0604020202020204" pitchFamily="34" charset="0"/>
              </a:rPr>
              <a:t>communicate with users</a:t>
            </a:r>
            <a:r>
              <a:rPr lang="en-US" sz="2400" dirty="0">
                <a:cs typeface="Arial" panose="020B0604020202020204" pitchFamily="34" charset="0"/>
              </a:rPr>
              <a:t> or their representatives, </a:t>
            </a:r>
            <a:r>
              <a:rPr lang="en-US" sz="2400" dirty="0">
                <a:solidFill>
                  <a:schemeClr val="accent6">
                    <a:lumMod val="75000"/>
                  </a:schemeClr>
                </a:solidFill>
                <a:cs typeface="Arial" panose="020B0604020202020204" pitchFamily="34" charset="0"/>
              </a:rPr>
              <a:t>to clarify the user's request</a:t>
            </a:r>
            <a:r>
              <a:rPr lang="en-US" sz="2400" dirty="0">
                <a:cs typeface="Arial" panose="020B0604020202020204" pitchFamily="34" charset="0"/>
              </a:rPr>
              <a:t>.</a:t>
            </a:r>
          </a:p>
          <a:p>
            <a:pPr>
              <a:buNone/>
            </a:pPr>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24652472-0F79-4AC3-8385-5E675813C9D1}"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10</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latin typeface="+mn-lt"/>
              </a:rPr>
              <a:t>Comparison between ISO 15189:2022 and ISO 15189:2012 </a:t>
            </a:r>
            <a:endParaRPr lang="en-US" dirty="0">
              <a:latin typeface="+mn-lt"/>
            </a:endParaRPr>
          </a:p>
        </p:txBody>
      </p:sp>
      <p:graphicFrame>
        <p:nvGraphicFramePr>
          <p:cNvPr id="4" name="Content Placeholder 3"/>
          <p:cNvGraphicFramePr>
            <a:graphicFrameLocks noGrp="1"/>
          </p:cNvGraphicFramePr>
          <p:nvPr>
            <p:ph idx="1"/>
          </p:nvPr>
        </p:nvGraphicFramePr>
        <p:xfrm>
          <a:off x="910242" y="1738958"/>
          <a:ext cx="7323516" cy="4580936"/>
        </p:xfrm>
        <a:graphic>
          <a:graphicData uri="http://schemas.openxmlformats.org/drawingml/2006/table">
            <a:tbl>
              <a:tblPr firstRow="1" bandRow="1">
                <a:tableStyleId>{5940675A-B579-460E-94D1-54222C63F5DA}</a:tableStyleId>
              </a:tblPr>
              <a:tblGrid>
                <a:gridCol w="3661758">
                  <a:extLst>
                    <a:ext uri="{9D8B030D-6E8A-4147-A177-3AD203B41FA5}">
                      <a16:colId xmlns:a16="http://schemas.microsoft.com/office/drawing/2014/main" xmlns="" val="20000"/>
                    </a:ext>
                  </a:extLst>
                </a:gridCol>
                <a:gridCol w="3661758">
                  <a:extLst>
                    <a:ext uri="{9D8B030D-6E8A-4147-A177-3AD203B41FA5}">
                      <a16:colId xmlns:a16="http://schemas.microsoft.com/office/drawing/2014/main" xmlns="" val="20001"/>
                    </a:ext>
                  </a:extLst>
                </a:gridCol>
              </a:tblGrid>
              <a:tr h="502464">
                <a:tc>
                  <a:txBody>
                    <a:bodyPr/>
                    <a:lstStyle/>
                    <a:p>
                      <a:pPr marL="0" marR="0">
                        <a:lnSpc>
                          <a:spcPct val="115000"/>
                        </a:lnSpc>
                        <a:spcBef>
                          <a:spcPts val="0"/>
                        </a:spcBef>
                        <a:spcAft>
                          <a:spcPts val="0"/>
                        </a:spcAft>
                      </a:pPr>
                      <a:r>
                        <a:rPr lang="en-US" sz="2000" b="1" dirty="0"/>
                        <a:t>ISO 15189: 2022</a:t>
                      </a:r>
                      <a:endParaRPr lang="en-US" sz="2000" b="1" dirty="0">
                        <a:latin typeface="Calibri"/>
                        <a:ea typeface="Calibri"/>
                        <a:cs typeface="Times New Roman"/>
                      </a:endParaRPr>
                    </a:p>
                  </a:txBody>
                  <a:tcPr marL="63377" marR="63377" marT="0" marB="0" anchor="ctr"/>
                </a:tc>
                <a:tc>
                  <a:txBody>
                    <a:bodyPr/>
                    <a:lstStyle/>
                    <a:p>
                      <a:pPr marL="0" marR="0">
                        <a:lnSpc>
                          <a:spcPct val="115000"/>
                        </a:lnSpc>
                        <a:spcBef>
                          <a:spcPts val="0"/>
                        </a:spcBef>
                        <a:spcAft>
                          <a:spcPts val="0"/>
                        </a:spcAft>
                      </a:pPr>
                      <a:r>
                        <a:rPr lang="en-US" sz="2000" b="1" dirty="0"/>
                        <a:t>ISO 15189: 2012</a:t>
                      </a:r>
                      <a:endParaRPr lang="en-US" sz="2000" b="1" dirty="0">
                        <a:latin typeface="Calibri"/>
                        <a:ea typeface="Calibri"/>
                        <a:cs typeface="Times New Roman"/>
                      </a:endParaRPr>
                    </a:p>
                  </a:txBody>
                  <a:tcPr marL="63377" marR="63377" marT="0" marB="0" anchor="ctr"/>
                </a:tc>
                <a:extLst>
                  <a:ext uri="{0D108BD9-81ED-4DB2-BD59-A6C34878D82A}">
                    <a16:rowId xmlns:a16="http://schemas.microsoft.com/office/drawing/2014/main" xmlns="" val="10000"/>
                  </a:ext>
                </a:extLst>
              </a:tr>
              <a:tr h="621542">
                <a:tc>
                  <a:txBody>
                    <a:bodyPr/>
                    <a:lstStyle/>
                    <a:p>
                      <a:pPr marL="0" marR="0">
                        <a:lnSpc>
                          <a:spcPct val="115000"/>
                        </a:lnSpc>
                        <a:spcBef>
                          <a:spcPts val="0"/>
                        </a:spcBef>
                        <a:spcAft>
                          <a:spcPts val="0"/>
                        </a:spcAft>
                      </a:pPr>
                      <a:r>
                        <a:rPr lang="en-US" sz="1700"/>
                        <a:t>7.1 General</a:t>
                      </a:r>
                      <a:endParaRPr lang="en-US" sz="1700">
                        <a:latin typeface="Calibri"/>
                        <a:ea typeface="Calibri"/>
                        <a:cs typeface="Times New Roman"/>
                      </a:endParaRPr>
                    </a:p>
                  </a:txBody>
                  <a:tcPr marL="63377" marR="63377" marT="0" marB="0" anchor="ctr"/>
                </a:tc>
                <a:tc>
                  <a:txBody>
                    <a:bodyPr/>
                    <a:lstStyle/>
                    <a:p>
                      <a:pPr marL="0" marR="0">
                        <a:spcBef>
                          <a:spcPts val="0"/>
                        </a:spcBef>
                        <a:spcAft>
                          <a:spcPts val="0"/>
                        </a:spcAft>
                      </a:pPr>
                      <a:r>
                        <a:rPr lang="en-US" sz="1700"/>
                        <a:t>4.12 Continual improvement</a:t>
                      </a:r>
                    </a:p>
                    <a:p>
                      <a:pPr marL="0" marR="0">
                        <a:lnSpc>
                          <a:spcPct val="115000"/>
                        </a:lnSpc>
                        <a:spcBef>
                          <a:spcPts val="0"/>
                        </a:spcBef>
                        <a:spcAft>
                          <a:spcPts val="0"/>
                        </a:spcAft>
                      </a:pPr>
                      <a:r>
                        <a:rPr lang="en-US" sz="1700"/>
                        <a:t>4.14.6 Risk management</a:t>
                      </a:r>
                      <a:endParaRPr lang="en-US" sz="1700">
                        <a:latin typeface="Calibri"/>
                        <a:ea typeface="Calibri"/>
                        <a:cs typeface="Times New Roman"/>
                      </a:endParaRPr>
                    </a:p>
                  </a:txBody>
                  <a:tcPr marL="63377" marR="63377" marT="0" marB="0" anchor="ctr"/>
                </a:tc>
                <a:extLst>
                  <a:ext uri="{0D108BD9-81ED-4DB2-BD59-A6C34878D82A}">
                    <a16:rowId xmlns:a16="http://schemas.microsoft.com/office/drawing/2014/main" xmlns="" val="10001"/>
                  </a:ext>
                </a:extLst>
              </a:tr>
              <a:tr h="502464">
                <a:tc>
                  <a:txBody>
                    <a:bodyPr/>
                    <a:lstStyle/>
                    <a:p>
                      <a:pPr marL="0" marR="0">
                        <a:lnSpc>
                          <a:spcPct val="115000"/>
                        </a:lnSpc>
                        <a:spcBef>
                          <a:spcPts val="0"/>
                        </a:spcBef>
                        <a:spcAft>
                          <a:spcPts val="0"/>
                        </a:spcAft>
                      </a:pPr>
                      <a:r>
                        <a:rPr lang="en-US" sz="1700"/>
                        <a:t>7.2 Pre-examination processes </a:t>
                      </a:r>
                      <a:endParaRPr lang="en-US" sz="1700">
                        <a:latin typeface="Calibri"/>
                        <a:ea typeface="Calibri"/>
                        <a:cs typeface="Times New Roman"/>
                      </a:endParaRPr>
                    </a:p>
                  </a:txBody>
                  <a:tcPr marL="63377" marR="63377" marT="0" marB="0" anchor="ctr"/>
                </a:tc>
                <a:tc>
                  <a:txBody>
                    <a:bodyPr/>
                    <a:lstStyle/>
                    <a:p>
                      <a:pPr marL="0" marR="0">
                        <a:spcBef>
                          <a:spcPts val="200"/>
                        </a:spcBef>
                        <a:spcAft>
                          <a:spcPts val="200"/>
                        </a:spcAft>
                      </a:pPr>
                      <a:r>
                        <a:rPr lang="en-US" sz="1700"/>
                        <a:t>5.4 Pre-examination processes</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2"/>
                  </a:ext>
                </a:extLst>
              </a:tr>
              <a:tr h="502464">
                <a:tc>
                  <a:txBody>
                    <a:bodyPr/>
                    <a:lstStyle/>
                    <a:p>
                      <a:pPr marL="0" marR="0">
                        <a:lnSpc>
                          <a:spcPct val="115000"/>
                        </a:lnSpc>
                        <a:spcBef>
                          <a:spcPts val="0"/>
                        </a:spcBef>
                        <a:spcAft>
                          <a:spcPts val="0"/>
                        </a:spcAft>
                      </a:pPr>
                      <a:r>
                        <a:rPr lang="en-US" sz="1700"/>
                        <a:t>7.2.1 General </a:t>
                      </a:r>
                      <a:endParaRPr lang="en-US" sz="1700">
                        <a:latin typeface="Calibri"/>
                        <a:ea typeface="Calibri"/>
                        <a:cs typeface="Times New Roman"/>
                      </a:endParaRPr>
                    </a:p>
                  </a:txBody>
                  <a:tcPr marL="63377" marR="63377" marT="0" marB="0" anchor="ctr"/>
                </a:tc>
                <a:tc>
                  <a:txBody>
                    <a:bodyPr/>
                    <a:lstStyle/>
                    <a:p>
                      <a:pPr marL="0" marR="0">
                        <a:spcBef>
                          <a:spcPts val="200"/>
                        </a:spcBef>
                        <a:spcAft>
                          <a:spcPts val="200"/>
                        </a:spcAft>
                      </a:pPr>
                      <a:r>
                        <a:rPr lang="en-US" sz="1700"/>
                        <a:t>5.4.1 General</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3"/>
                  </a:ext>
                </a:extLst>
              </a:tr>
              <a:tr h="565929">
                <a:tc>
                  <a:txBody>
                    <a:bodyPr/>
                    <a:lstStyle/>
                    <a:p>
                      <a:pPr marL="0" marR="0">
                        <a:lnSpc>
                          <a:spcPct val="115000"/>
                        </a:lnSpc>
                        <a:spcBef>
                          <a:spcPts val="0"/>
                        </a:spcBef>
                        <a:spcAft>
                          <a:spcPts val="0"/>
                        </a:spcAft>
                      </a:pPr>
                      <a:r>
                        <a:rPr lang="en-US" sz="1700" dirty="0"/>
                        <a:t>7.2.2 Laboratory information for patients and users</a:t>
                      </a:r>
                      <a:endParaRPr lang="en-US" sz="1700" dirty="0">
                        <a:latin typeface="Calibri"/>
                        <a:ea typeface="Calibri"/>
                        <a:cs typeface="Times New Roman"/>
                      </a:endParaRPr>
                    </a:p>
                  </a:txBody>
                  <a:tcPr marL="63377" marR="63377" marT="0" marB="0" anchor="ctr"/>
                </a:tc>
                <a:tc>
                  <a:txBody>
                    <a:bodyPr/>
                    <a:lstStyle/>
                    <a:p>
                      <a:pPr marL="0" marR="0">
                        <a:spcBef>
                          <a:spcPts val="0"/>
                        </a:spcBef>
                        <a:spcAft>
                          <a:spcPts val="0"/>
                        </a:spcAft>
                      </a:pPr>
                      <a:r>
                        <a:rPr lang="en-US" sz="1700"/>
                        <a:t>5.4.2 Information for patients and users</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4"/>
                  </a:ext>
                </a:extLst>
              </a:tr>
              <a:tr h="565929">
                <a:tc>
                  <a:txBody>
                    <a:bodyPr/>
                    <a:lstStyle/>
                    <a:p>
                      <a:pPr marL="0" marR="0">
                        <a:lnSpc>
                          <a:spcPct val="115000"/>
                        </a:lnSpc>
                        <a:spcBef>
                          <a:spcPts val="0"/>
                        </a:spcBef>
                        <a:spcAft>
                          <a:spcPts val="0"/>
                        </a:spcAft>
                      </a:pPr>
                      <a:r>
                        <a:rPr lang="en-US" sz="1700"/>
                        <a:t>7.2.3 Requests for providing laboratory examinations.</a:t>
                      </a:r>
                      <a:endParaRPr lang="en-US" sz="1700">
                        <a:latin typeface="Calibri"/>
                        <a:ea typeface="Calibri"/>
                        <a:cs typeface="Times New Roman"/>
                      </a:endParaRPr>
                    </a:p>
                  </a:txBody>
                  <a:tcPr marL="63377" marR="63377" marT="0" marB="0" anchor="ctr"/>
                </a:tc>
                <a:tc rowSpan="2">
                  <a:txBody>
                    <a:bodyPr/>
                    <a:lstStyle/>
                    <a:p>
                      <a:pPr marL="0" marR="0">
                        <a:spcBef>
                          <a:spcPts val="0"/>
                        </a:spcBef>
                        <a:spcAft>
                          <a:spcPts val="0"/>
                        </a:spcAft>
                      </a:pPr>
                      <a:r>
                        <a:rPr lang="en-US" sz="1700"/>
                        <a:t>4.14.2 Periodic review of requests, and suitability of procedures, and sample requirements</a:t>
                      </a:r>
                    </a:p>
                    <a:p>
                      <a:pPr marL="0" marR="0">
                        <a:spcBef>
                          <a:spcPts val="0"/>
                        </a:spcBef>
                        <a:spcAft>
                          <a:spcPts val="0"/>
                        </a:spcAft>
                      </a:pPr>
                      <a:r>
                        <a:rPr lang="en-US" sz="1700"/>
                        <a:t>5.4.3 Request form information</a:t>
                      </a:r>
                    </a:p>
                    <a:p>
                      <a:pPr marL="0" marR="0">
                        <a:spcBef>
                          <a:spcPts val="0"/>
                        </a:spcBef>
                        <a:spcAft>
                          <a:spcPts val="0"/>
                        </a:spcAft>
                      </a:pPr>
                      <a:r>
                        <a:rPr lang="en-US" sz="1700"/>
                        <a:t>5.4.4.1 General</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5"/>
                  </a:ext>
                </a:extLst>
              </a:tr>
              <a:tr h="701602">
                <a:tc>
                  <a:txBody>
                    <a:bodyPr/>
                    <a:lstStyle/>
                    <a:p>
                      <a:pPr marL="0" marR="0">
                        <a:spcBef>
                          <a:spcPts val="500"/>
                        </a:spcBef>
                        <a:spcAft>
                          <a:spcPts val="770"/>
                        </a:spcAft>
                      </a:pPr>
                      <a:r>
                        <a:rPr lang="en-US" sz="1700"/>
                        <a:t>7.2.3.1 General</a:t>
                      </a:r>
                      <a:endParaRPr lang="en-US" sz="1700">
                        <a:latin typeface="Cambria"/>
                        <a:ea typeface="Calibri"/>
                        <a:cs typeface="Times New Roman"/>
                      </a:endParaRPr>
                    </a:p>
                  </a:txBody>
                  <a:tcPr marL="63377" marR="63377" marT="0" marB="0" anchor="ctr"/>
                </a:tc>
                <a:tc vMerge="1">
                  <a:txBody>
                    <a:bodyPr/>
                    <a:lstStyle/>
                    <a:p>
                      <a:endParaRPr lang="en-US"/>
                    </a:p>
                  </a:txBody>
                  <a:tcPr/>
                </a:tc>
                <a:extLst>
                  <a:ext uri="{0D108BD9-81ED-4DB2-BD59-A6C34878D82A}">
                    <a16:rowId xmlns:a16="http://schemas.microsoft.com/office/drawing/2014/main" xmlns="" val="10006"/>
                  </a:ext>
                </a:extLst>
              </a:tr>
              <a:tr h="578180">
                <a:tc>
                  <a:txBody>
                    <a:bodyPr/>
                    <a:lstStyle/>
                    <a:p>
                      <a:pPr marL="0" marR="0">
                        <a:spcBef>
                          <a:spcPts val="500"/>
                        </a:spcBef>
                        <a:spcAft>
                          <a:spcPts val="770"/>
                        </a:spcAft>
                      </a:pPr>
                      <a:r>
                        <a:rPr lang="en-US" sz="1700"/>
                        <a:t>7.2.3.2 Oral requests</a:t>
                      </a:r>
                      <a:endParaRPr lang="en-US" sz="1700">
                        <a:latin typeface="Cambria"/>
                        <a:ea typeface="Calibri"/>
                        <a:cs typeface="Times New Roman"/>
                      </a:endParaRPr>
                    </a:p>
                  </a:txBody>
                  <a:tcPr marL="63377" marR="63377" marT="0" marB="0" anchor="ctr"/>
                </a:tc>
                <a:tc>
                  <a:txBody>
                    <a:bodyPr/>
                    <a:lstStyle/>
                    <a:p>
                      <a:pPr marL="0" marR="0">
                        <a:spcBef>
                          <a:spcPts val="0"/>
                        </a:spcBef>
                        <a:spcAft>
                          <a:spcPts val="0"/>
                        </a:spcAft>
                      </a:pPr>
                      <a:r>
                        <a:rPr lang="en-US" sz="1700" dirty="0"/>
                        <a:t>5.4.3 Request form information</a:t>
                      </a:r>
                    </a:p>
                    <a:p>
                      <a:pPr marL="0" marR="0">
                        <a:spcBef>
                          <a:spcPts val="0"/>
                        </a:spcBef>
                        <a:spcAft>
                          <a:spcPts val="0"/>
                        </a:spcAft>
                      </a:pPr>
                      <a:r>
                        <a:rPr lang="en-US" sz="1700" dirty="0"/>
                        <a:t>Verbal requests</a:t>
                      </a:r>
                      <a:endParaRPr lang="en-US" sz="1700" dirty="0">
                        <a:latin typeface="Cambria"/>
                        <a:ea typeface="Calibri"/>
                        <a:cs typeface="Times New Roman"/>
                      </a:endParaRPr>
                    </a:p>
                  </a:txBody>
                  <a:tcPr marL="63377" marR="63377" marT="0" marB="0" anchor="ctr"/>
                </a:tc>
                <a:extLst>
                  <a:ext uri="{0D108BD9-81ED-4DB2-BD59-A6C34878D82A}">
                    <a16:rowId xmlns:a16="http://schemas.microsoft.com/office/drawing/2014/main" xmlns="" val="10007"/>
                  </a:ext>
                </a:extLst>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7459156" y="933783"/>
            <a:ext cx="774602" cy="805175"/>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Comparison between ISO 15189:2022 and ISO 15189:2012 </a:t>
            </a:r>
            <a:endParaRPr lang="en-US" dirty="0"/>
          </a:p>
        </p:txBody>
      </p:sp>
      <p:graphicFrame>
        <p:nvGraphicFramePr>
          <p:cNvPr id="4" name="Content Placeholder 3"/>
          <p:cNvGraphicFramePr>
            <a:graphicFrameLocks noGrp="1"/>
          </p:cNvGraphicFramePr>
          <p:nvPr>
            <p:ph idx="1"/>
          </p:nvPr>
        </p:nvGraphicFramePr>
        <p:xfrm>
          <a:off x="910242" y="1738959"/>
          <a:ext cx="7323516" cy="3834843"/>
        </p:xfrm>
        <a:graphic>
          <a:graphicData uri="http://schemas.openxmlformats.org/drawingml/2006/table">
            <a:tbl>
              <a:tblPr firstRow="1" bandRow="1">
                <a:tableStyleId>{5940675A-B579-460E-94D1-54222C63F5DA}</a:tableStyleId>
              </a:tblPr>
              <a:tblGrid>
                <a:gridCol w="3661758">
                  <a:extLst>
                    <a:ext uri="{9D8B030D-6E8A-4147-A177-3AD203B41FA5}">
                      <a16:colId xmlns:a16="http://schemas.microsoft.com/office/drawing/2014/main" xmlns="" val="20000"/>
                    </a:ext>
                  </a:extLst>
                </a:gridCol>
                <a:gridCol w="3661758">
                  <a:extLst>
                    <a:ext uri="{9D8B030D-6E8A-4147-A177-3AD203B41FA5}">
                      <a16:colId xmlns:a16="http://schemas.microsoft.com/office/drawing/2014/main" xmlns="" val="20001"/>
                    </a:ext>
                  </a:extLst>
                </a:gridCol>
              </a:tblGrid>
              <a:tr h="502464">
                <a:tc>
                  <a:txBody>
                    <a:bodyPr/>
                    <a:lstStyle/>
                    <a:p>
                      <a:pPr marL="0" marR="0">
                        <a:lnSpc>
                          <a:spcPct val="115000"/>
                        </a:lnSpc>
                        <a:spcBef>
                          <a:spcPts val="0"/>
                        </a:spcBef>
                        <a:spcAft>
                          <a:spcPts val="0"/>
                        </a:spcAft>
                      </a:pPr>
                      <a:r>
                        <a:rPr lang="en-US" sz="2000" b="1" dirty="0"/>
                        <a:t>ISO 15189: 2022</a:t>
                      </a:r>
                      <a:endParaRPr lang="en-US" sz="2000" b="1" dirty="0">
                        <a:latin typeface="Calibri"/>
                        <a:ea typeface="Calibri"/>
                        <a:cs typeface="Times New Roman"/>
                      </a:endParaRPr>
                    </a:p>
                  </a:txBody>
                  <a:tcPr marL="63377" marR="63377" marT="0" marB="0" anchor="ctr"/>
                </a:tc>
                <a:tc>
                  <a:txBody>
                    <a:bodyPr/>
                    <a:lstStyle/>
                    <a:p>
                      <a:pPr marL="0" marR="0">
                        <a:lnSpc>
                          <a:spcPct val="115000"/>
                        </a:lnSpc>
                        <a:spcBef>
                          <a:spcPts val="0"/>
                        </a:spcBef>
                        <a:spcAft>
                          <a:spcPts val="0"/>
                        </a:spcAft>
                      </a:pPr>
                      <a:r>
                        <a:rPr lang="en-US" sz="2000" b="1" dirty="0"/>
                        <a:t>ISO 15189: 2012</a:t>
                      </a:r>
                      <a:endParaRPr lang="en-US" sz="2000" b="1" dirty="0">
                        <a:latin typeface="Calibri"/>
                        <a:ea typeface="Calibri"/>
                        <a:cs typeface="Times New Roman"/>
                      </a:endParaRPr>
                    </a:p>
                  </a:txBody>
                  <a:tcPr marL="63377" marR="63377" marT="0" marB="0" anchor="ctr"/>
                </a:tc>
                <a:extLst>
                  <a:ext uri="{0D108BD9-81ED-4DB2-BD59-A6C34878D82A}">
                    <a16:rowId xmlns:a16="http://schemas.microsoft.com/office/drawing/2014/main" xmlns="" val="10000"/>
                  </a:ext>
                </a:extLst>
              </a:tr>
              <a:tr h="621542">
                <a:tc>
                  <a:txBody>
                    <a:bodyPr/>
                    <a:lstStyle/>
                    <a:p>
                      <a:pPr marL="0" marR="0">
                        <a:lnSpc>
                          <a:spcPct val="115000"/>
                        </a:lnSpc>
                        <a:spcBef>
                          <a:spcPts val="0"/>
                        </a:spcBef>
                        <a:spcAft>
                          <a:spcPts val="0"/>
                        </a:spcAft>
                      </a:pPr>
                      <a:r>
                        <a:rPr lang="en-US" sz="1700" dirty="0"/>
                        <a:t>7.2.4 Primary sample collection and handling </a:t>
                      </a:r>
                      <a:endParaRPr lang="en-US" sz="1700" dirty="0">
                        <a:latin typeface="Calibri"/>
                        <a:ea typeface="Calibri"/>
                        <a:cs typeface="Times New Roman"/>
                      </a:endParaRPr>
                    </a:p>
                  </a:txBody>
                  <a:tcPr marL="63377" marR="63377" marT="0" marB="0" anchor="ctr"/>
                </a:tc>
                <a:tc>
                  <a:txBody>
                    <a:bodyPr/>
                    <a:lstStyle/>
                    <a:p>
                      <a:pPr marL="0" marR="0">
                        <a:spcBef>
                          <a:spcPts val="0"/>
                        </a:spcBef>
                        <a:spcAft>
                          <a:spcPts val="0"/>
                        </a:spcAft>
                      </a:pPr>
                      <a:r>
                        <a:rPr lang="en-US" sz="1700"/>
                        <a:t>5.4.4 Primary sample collection and han­dling</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1"/>
                  </a:ext>
                </a:extLst>
              </a:tr>
              <a:tr h="502464">
                <a:tc>
                  <a:txBody>
                    <a:bodyPr/>
                    <a:lstStyle/>
                    <a:p>
                      <a:pPr marL="0" marR="0">
                        <a:spcBef>
                          <a:spcPts val="0"/>
                        </a:spcBef>
                        <a:spcAft>
                          <a:spcPts val="0"/>
                        </a:spcAft>
                      </a:pPr>
                      <a:r>
                        <a:rPr lang="en-US" sz="1700"/>
                        <a:t>7.2.4.1 General</a:t>
                      </a:r>
                      <a:endParaRPr lang="en-US" sz="1700">
                        <a:latin typeface="Cambria"/>
                        <a:ea typeface="Calibri"/>
                        <a:cs typeface="Times New Roman"/>
                      </a:endParaRPr>
                    </a:p>
                  </a:txBody>
                  <a:tcPr marL="63377" marR="63377" marT="0" marB="0" anchor="ctr"/>
                </a:tc>
                <a:tc>
                  <a:txBody>
                    <a:bodyPr/>
                    <a:lstStyle/>
                    <a:p>
                      <a:pPr marL="0" marR="0">
                        <a:spcBef>
                          <a:spcPts val="0"/>
                        </a:spcBef>
                        <a:spcAft>
                          <a:spcPts val="0"/>
                        </a:spcAft>
                      </a:pPr>
                      <a:r>
                        <a:rPr lang="en-US" sz="1700"/>
                        <a:t>5.4.4.1 General</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2"/>
                  </a:ext>
                </a:extLst>
              </a:tr>
              <a:tr h="507013">
                <a:tc>
                  <a:txBody>
                    <a:bodyPr/>
                    <a:lstStyle/>
                    <a:p>
                      <a:pPr marL="0" marR="0">
                        <a:spcBef>
                          <a:spcPts val="0"/>
                        </a:spcBef>
                        <a:spcAft>
                          <a:spcPts val="0"/>
                        </a:spcAft>
                      </a:pPr>
                      <a:r>
                        <a:rPr lang="en-US" sz="1700"/>
                        <a:t>7.2.4.2 Information for pre-collection activities</a:t>
                      </a:r>
                      <a:endParaRPr lang="en-US" sz="1700">
                        <a:latin typeface="Cambria"/>
                        <a:ea typeface="Calibri"/>
                        <a:cs typeface="Times New Roman"/>
                      </a:endParaRPr>
                    </a:p>
                  </a:txBody>
                  <a:tcPr marL="63377" marR="63377" marT="0" marB="0" anchor="ctr"/>
                </a:tc>
                <a:tc>
                  <a:txBody>
                    <a:bodyPr/>
                    <a:lstStyle/>
                    <a:p>
                      <a:pPr marL="0" marR="0">
                        <a:spcBef>
                          <a:spcPts val="0"/>
                        </a:spcBef>
                        <a:spcAft>
                          <a:spcPts val="0"/>
                        </a:spcAft>
                      </a:pPr>
                      <a:r>
                        <a:rPr lang="en-US" sz="1700"/>
                        <a:t>5.4.4.2 Instructions for pre-collection activities</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3"/>
                  </a:ext>
                </a:extLst>
              </a:tr>
              <a:tr h="507013">
                <a:tc>
                  <a:txBody>
                    <a:bodyPr/>
                    <a:lstStyle/>
                    <a:p>
                      <a:pPr marL="0" marR="0">
                        <a:spcBef>
                          <a:spcPts val="0"/>
                        </a:spcBef>
                        <a:spcAft>
                          <a:spcPts val="0"/>
                        </a:spcAft>
                      </a:pPr>
                      <a:r>
                        <a:rPr lang="en-US" sz="1700"/>
                        <a:t>7.2.4.3 Patient consent</a:t>
                      </a:r>
                      <a:endParaRPr lang="en-US" sz="1700">
                        <a:latin typeface="Cambria"/>
                        <a:ea typeface="Calibri"/>
                        <a:cs typeface="Times New Roman"/>
                      </a:endParaRPr>
                    </a:p>
                  </a:txBody>
                  <a:tcPr marL="63377" marR="63377" marT="0" marB="0" anchor="ctr"/>
                </a:tc>
                <a:tc>
                  <a:txBody>
                    <a:bodyPr/>
                    <a:lstStyle/>
                    <a:p>
                      <a:pPr marL="0" marR="0">
                        <a:spcBef>
                          <a:spcPts val="0"/>
                        </a:spcBef>
                        <a:spcAft>
                          <a:spcPts val="0"/>
                        </a:spcAft>
                      </a:pPr>
                      <a:r>
                        <a:rPr lang="en-US" sz="1700"/>
                        <a:t>5.4.4.1 General (Consent for specialized &amp; invasive procedures)</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4"/>
                  </a:ext>
                </a:extLst>
              </a:tr>
              <a:tr h="507013">
                <a:tc>
                  <a:txBody>
                    <a:bodyPr/>
                    <a:lstStyle/>
                    <a:p>
                      <a:pPr marL="0" marR="0">
                        <a:spcBef>
                          <a:spcPts val="0"/>
                        </a:spcBef>
                        <a:spcAft>
                          <a:spcPts val="0"/>
                        </a:spcAft>
                      </a:pPr>
                      <a:r>
                        <a:rPr lang="en-US" sz="1700"/>
                        <a:t>7.2.4.4 Instructions for collection activities</a:t>
                      </a:r>
                      <a:endParaRPr lang="en-US" sz="1700">
                        <a:latin typeface="Cambria"/>
                        <a:ea typeface="Calibri"/>
                        <a:cs typeface="Times New Roman"/>
                      </a:endParaRPr>
                    </a:p>
                  </a:txBody>
                  <a:tcPr marL="63377" marR="63377" marT="0" marB="0" anchor="ctr"/>
                </a:tc>
                <a:tc>
                  <a:txBody>
                    <a:bodyPr/>
                    <a:lstStyle/>
                    <a:p>
                      <a:pPr marL="0" marR="0">
                        <a:spcBef>
                          <a:spcPts val="200"/>
                        </a:spcBef>
                        <a:spcAft>
                          <a:spcPts val="200"/>
                        </a:spcAft>
                      </a:pPr>
                      <a:r>
                        <a:rPr lang="en-US" sz="1700"/>
                        <a:t>5.4.4.3 Instructions for collection activities</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5"/>
                  </a:ext>
                </a:extLst>
              </a:tr>
              <a:tr h="653893">
                <a:tc>
                  <a:txBody>
                    <a:bodyPr/>
                    <a:lstStyle/>
                    <a:p>
                      <a:pPr marL="0" marR="0">
                        <a:lnSpc>
                          <a:spcPct val="115000"/>
                        </a:lnSpc>
                        <a:spcBef>
                          <a:spcPts val="0"/>
                        </a:spcBef>
                        <a:spcAft>
                          <a:spcPts val="0"/>
                        </a:spcAft>
                      </a:pPr>
                      <a:r>
                        <a:rPr lang="en-US" sz="1700" dirty="0"/>
                        <a:t>7.2.5 Sample transportation </a:t>
                      </a:r>
                      <a:endParaRPr lang="en-US" sz="1700" dirty="0">
                        <a:latin typeface="Calibri"/>
                        <a:ea typeface="Calibri"/>
                        <a:cs typeface="Times New Roman"/>
                      </a:endParaRPr>
                    </a:p>
                  </a:txBody>
                  <a:tcPr marL="63377" marR="63377" marT="0" marB="0" anchor="ctr"/>
                </a:tc>
                <a:tc>
                  <a:txBody>
                    <a:bodyPr/>
                    <a:lstStyle/>
                    <a:p>
                      <a:pPr marL="0" marR="0">
                        <a:spcBef>
                          <a:spcPts val="200"/>
                        </a:spcBef>
                        <a:spcAft>
                          <a:spcPts val="200"/>
                        </a:spcAft>
                      </a:pPr>
                      <a:r>
                        <a:rPr lang="en-US" sz="1700" dirty="0"/>
                        <a:t>5.4.5 Sample transportation</a:t>
                      </a:r>
                      <a:endParaRPr lang="en-US" sz="1700" dirty="0">
                        <a:latin typeface="Cambria"/>
                        <a:ea typeface="Calibri"/>
                        <a:cs typeface="Times New Roman"/>
                      </a:endParaRPr>
                    </a:p>
                  </a:txBody>
                  <a:tcPr marL="63377" marR="63377" marT="0" marB="0" anchor="ctr"/>
                </a:tc>
                <a:extLst>
                  <a:ext uri="{0D108BD9-81ED-4DB2-BD59-A6C34878D82A}">
                    <a16:rowId xmlns:a16="http://schemas.microsoft.com/office/drawing/2014/main" xmlns="" val="10006"/>
                  </a:ext>
                </a:extLst>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7459156" y="933783"/>
            <a:ext cx="774602" cy="805175"/>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Comparison between ISO 15189:2022 and ISO 15189:2012 </a:t>
            </a:r>
            <a:endParaRPr lang="en-US" dirty="0"/>
          </a:p>
        </p:txBody>
      </p:sp>
      <p:graphicFrame>
        <p:nvGraphicFramePr>
          <p:cNvPr id="4" name="Content Placeholder 3"/>
          <p:cNvGraphicFramePr>
            <a:graphicFrameLocks noGrp="1"/>
          </p:cNvGraphicFramePr>
          <p:nvPr>
            <p:ph idx="1"/>
          </p:nvPr>
        </p:nvGraphicFramePr>
        <p:xfrm>
          <a:off x="910242" y="1738959"/>
          <a:ext cx="7323516" cy="3955367"/>
        </p:xfrm>
        <a:graphic>
          <a:graphicData uri="http://schemas.openxmlformats.org/drawingml/2006/table">
            <a:tbl>
              <a:tblPr firstRow="1" bandRow="1">
                <a:tableStyleId>{5940675A-B579-460E-94D1-54222C63F5DA}</a:tableStyleId>
              </a:tblPr>
              <a:tblGrid>
                <a:gridCol w="3661758">
                  <a:extLst>
                    <a:ext uri="{9D8B030D-6E8A-4147-A177-3AD203B41FA5}">
                      <a16:colId xmlns:a16="http://schemas.microsoft.com/office/drawing/2014/main" xmlns="" val="20000"/>
                    </a:ext>
                  </a:extLst>
                </a:gridCol>
                <a:gridCol w="3661758">
                  <a:extLst>
                    <a:ext uri="{9D8B030D-6E8A-4147-A177-3AD203B41FA5}">
                      <a16:colId xmlns:a16="http://schemas.microsoft.com/office/drawing/2014/main" xmlns="" val="20001"/>
                    </a:ext>
                  </a:extLst>
                </a:gridCol>
              </a:tblGrid>
              <a:tr h="502464">
                <a:tc>
                  <a:txBody>
                    <a:bodyPr/>
                    <a:lstStyle/>
                    <a:p>
                      <a:pPr marL="0" marR="0">
                        <a:lnSpc>
                          <a:spcPct val="115000"/>
                        </a:lnSpc>
                        <a:spcBef>
                          <a:spcPts val="0"/>
                        </a:spcBef>
                        <a:spcAft>
                          <a:spcPts val="0"/>
                        </a:spcAft>
                      </a:pPr>
                      <a:r>
                        <a:rPr lang="en-US" sz="2000" b="1" dirty="0"/>
                        <a:t>ISO 15189: 2022</a:t>
                      </a:r>
                      <a:endParaRPr lang="en-US" sz="2000" b="1" dirty="0">
                        <a:latin typeface="Calibri"/>
                        <a:ea typeface="Calibri"/>
                        <a:cs typeface="Times New Roman"/>
                      </a:endParaRPr>
                    </a:p>
                  </a:txBody>
                  <a:tcPr marL="63377" marR="63377" marT="0" marB="0" anchor="ctr"/>
                </a:tc>
                <a:tc>
                  <a:txBody>
                    <a:bodyPr/>
                    <a:lstStyle/>
                    <a:p>
                      <a:pPr marL="0" marR="0">
                        <a:lnSpc>
                          <a:spcPct val="115000"/>
                        </a:lnSpc>
                        <a:spcBef>
                          <a:spcPts val="0"/>
                        </a:spcBef>
                        <a:spcAft>
                          <a:spcPts val="0"/>
                        </a:spcAft>
                      </a:pPr>
                      <a:r>
                        <a:rPr lang="en-US" sz="2000" b="1" dirty="0"/>
                        <a:t>ISO 15189: 2012</a:t>
                      </a:r>
                      <a:endParaRPr lang="en-US" sz="2000" b="1" dirty="0">
                        <a:latin typeface="Calibri"/>
                        <a:ea typeface="Calibri"/>
                        <a:cs typeface="Times New Roman"/>
                      </a:endParaRPr>
                    </a:p>
                  </a:txBody>
                  <a:tcPr marL="63377" marR="63377" marT="0" marB="0" anchor="ctr"/>
                </a:tc>
                <a:extLst>
                  <a:ext uri="{0D108BD9-81ED-4DB2-BD59-A6C34878D82A}">
                    <a16:rowId xmlns:a16="http://schemas.microsoft.com/office/drawing/2014/main" xmlns="" val="10000"/>
                  </a:ext>
                </a:extLst>
              </a:tr>
              <a:tr h="621542">
                <a:tc>
                  <a:txBody>
                    <a:bodyPr/>
                    <a:lstStyle/>
                    <a:p>
                      <a:pPr marL="0" marR="0">
                        <a:spcBef>
                          <a:spcPts val="0"/>
                        </a:spcBef>
                        <a:spcAft>
                          <a:spcPts val="0"/>
                        </a:spcAft>
                      </a:pPr>
                      <a:r>
                        <a:rPr lang="en-US" sz="1700"/>
                        <a:t>7.2.6.1 Sample receipt procedure</a:t>
                      </a:r>
                      <a:endParaRPr lang="en-US" sz="1700">
                        <a:latin typeface="Cambria"/>
                        <a:ea typeface="Calibri"/>
                        <a:cs typeface="Times New Roman"/>
                      </a:endParaRPr>
                    </a:p>
                  </a:txBody>
                  <a:tcPr marL="63377" marR="63377" marT="0" marB="0" anchor="ctr"/>
                </a:tc>
                <a:tc>
                  <a:txBody>
                    <a:bodyPr/>
                    <a:lstStyle/>
                    <a:p>
                      <a:pPr marL="0" marR="0">
                        <a:spcBef>
                          <a:spcPts val="0"/>
                        </a:spcBef>
                        <a:spcAft>
                          <a:spcPts val="0"/>
                        </a:spcAft>
                      </a:pPr>
                      <a:r>
                        <a:rPr lang="en-US" sz="1700"/>
                        <a:t>5.4.6 Sample reception</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1"/>
                  </a:ext>
                </a:extLst>
              </a:tr>
              <a:tr h="502464">
                <a:tc>
                  <a:txBody>
                    <a:bodyPr/>
                    <a:lstStyle/>
                    <a:p>
                      <a:pPr marL="0" marR="0">
                        <a:spcBef>
                          <a:spcPts val="0"/>
                        </a:spcBef>
                        <a:spcAft>
                          <a:spcPts val="0"/>
                        </a:spcAft>
                      </a:pPr>
                      <a:r>
                        <a:rPr lang="en-US" sz="1700"/>
                        <a:t>7.2.6.2 Sample acceptance exceptions</a:t>
                      </a:r>
                      <a:endParaRPr lang="en-US" sz="1700">
                        <a:latin typeface="Cambria"/>
                        <a:ea typeface="Calibri"/>
                        <a:cs typeface="Times New Roman"/>
                      </a:endParaRPr>
                    </a:p>
                  </a:txBody>
                  <a:tcPr marL="63377" marR="63377" marT="0" marB="0" anchor="ctr"/>
                </a:tc>
                <a:tc>
                  <a:txBody>
                    <a:bodyPr/>
                    <a:lstStyle/>
                    <a:p>
                      <a:pPr marL="0" marR="0">
                        <a:spcBef>
                          <a:spcPts val="0"/>
                        </a:spcBef>
                        <a:spcAft>
                          <a:spcPts val="0"/>
                        </a:spcAft>
                      </a:pPr>
                      <a:r>
                        <a:rPr lang="en-US" sz="1700"/>
                        <a:t>5.4.6 Sample rejection</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2"/>
                  </a:ext>
                </a:extLst>
              </a:tr>
              <a:tr h="565929">
                <a:tc>
                  <a:txBody>
                    <a:bodyPr/>
                    <a:lstStyle/>
                    <a:p>
                      <a:pPr marL="0" marR="0">
                        <a:lnSpc>
                          <a:spcPct val="115000"/>
                        </a:lnSpc>
                        <a:spcBef>
                          <a:spcPts val="0"/>
                        </a:spcBef>
                        <a:spcAft>
                          <a:spcPts val="0"/>
                        </a:spcAft>
                      </a:pPr>
                      <a:r>
                        <a:rPr lang="en-US" sz="1700"/>
                        <a:t>7.2.7 Pre-examination handling, preparation, and storage</a:t>
                      </a:r>
                      <a:endParaRPr lang="en-US" sz="1700">
                        <a:latin typeface="Calibri"/>
                        <a:ea typeface="Calibri"/>
                        <a:cs typeface="Times New Roman"/>
                      </a:endParaRPr>
                    </a:p>
                  </a:txBody>
                  <a:tcPr marL="63377" marR="63377" marT="0" marB="0" anchor="ctr"/>
                </a:tc>
                <a:tc>
                  <a:txBody>
                    <a:bodyPr/>
                    <a:lstStyle/>
                    <a:p>
                      <a:pPr marL="0" marR="0">
                        <a:spcBef>
                          <a:spcPts val="200"/>
                        </a:spcBef>
                        <a:spcAft>
                          <a:spcPts val="200"/>
                        </a:spcAft>
                      </a:pPr>
                      <a:r>
                        <a:rPr lang="en-US" sz="1700"/>
                        <a:t>5.4.7 Pre-examination handling, prepara­tion, and storage</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3"/>
                  </a:ext>
                </a:extLst>
              </a:tr>
              <a:tr h="565929">
                <a:tc>
                  <a:txBody>
                    <a:bodyPr/>
                    <a:lstStyle/>
                    <a:p>
                      <a:pPr marL="0" marR="0">
                        <a:spcBef>
                          <a:spcPts val="500"/>
                        </a:spcBef>
                        <a:spcAft>
                          <a:spcPts val="770"/>
                        </a:spcAft>
                      </a:pPr>
                      <a:r>
                        <a:rPr lang="en-US" sz="1700"/>
                        <a:t>7.2.7.1 Sample protection</a:t>
                      </a:r>
                      <a:endParaRPr lang="en-US" sz="1700">
                        <a:latin typeface="Cambria"/>
                        <a:ea typeface="Calibri"/>
                        <a:cs typeface="Times New Roman"/>
                      </a:endParaRPr>
                    </a:p>
                  </a:txBody>
                  <a:tcPr marL="63377" marR="63377" marT="0" marB="0" anchor="ctr"/>
                </a:tc>
                <a:tc>
                  <a:txBody>
                    <a:bodyPr/>
                    <a:lstStyle/>
                    <a:p>
                      <a:pPr marL="0" marR="0">
                        <a:lnSpc>
                          <a:spcPct val="115000"/>
                        </a:lnSpc>
                        <a:spcBef>
                          <a:spcPts val="0"/>
                        </a:spcBef>
                        <a:spcAft>
                          <a:spcPts val="0"/>
                        </a:spcAft>
                      </a:pPr>
                      <a:r>
                        <a:rPr lang="en-US" sz="1700"/>
                        <a:t>5.4.7 Pre-examination handling, preparation and storage</a:t>
                      </a:r>
                      <a:endParaRPr lang="en-US" sz="1700">
                        <a:latin typeface="Calibri"/>
                        <a:ea typeface="Calibri"/>
                        <a:cs typeface="Times New Roman"/>
                      </a:endParaRPr>
                    </a:p>
                  </a:txBody>
                  <a:tcPr marL="63377" marR="63377" marT="0" marB="0" anchor="ctr"/>
                </a:tc>
                <a:extLst>
                  <a:ext uri="{0D108BD9-81ED-4DB2-BD59-A6C34878D82A}">
                    <a16:rowId xmlns:a16="http://schemas.microsoft.com/office/drawing/2014/main" xmlns="" val="10004"/>
                  </a:ext>
                </a:extLst>
              </a:tr>
              <a:tr h="507013">
                <a:tc>
                  <a:txBody>
                    <a:bodyPr/>
                    <a:lstStyle/>
                    <a:p>
                      <a:pPr marL="0" marR="0">
                        <a:spcBef>
                          <a:spcPts val="0"/>
                        </a:spcBef>
                        <a:spcAft>
                          <a:spcPts val="0"/>
                        </a:spcAft>
                      </a:pPr>
                      <a:r>
                        <a:rPr lang="en-US" sz="1700"/>
                        <a:t>7.2.7.2 Criteria for additional examination requests</a:t>
                      </a:r>
                      <a:endParaRPr lang="en-US" sz="1700">
                        <a:latin typeface="Cambria"/>
                        <a:ea typeface="Calibri"/>
                        <a:cs typeface="Times New Roman"/>
                      </a:endParaRPr>
                    </a:p>
                  </a:txBody>
                  <a:tcPr marL="63377" marR="63377" marT="0" marB="0" anchor="ctr"/>
                </a:tc>
                <a:tc>
                  <a:txBody>
                    <a:bodyPr/>
                    <a:lstStyle/>
                    <a:p>
                      <a:pPr marL="0" marR="0">
                        <a:spcBef>
                          <a:spcPts val="0"/>
                        </a:spcBef>
                        <a:spcAft>
                          <a:spcPts val="0"/>
                        </a:spcAft>
                      </a:pPr>
                      <a:r>
                        <a:rPr lang="en-US" sz="1700"/>
                        <a:t>5.4.7 Pre-examination handling, preparation and storage</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5"/>
                  </a:ext>
                </a:extLst>
              </a:tr>
              <a:tr h="653893">
                <a:tc>
                  <a:txBody>
                    <a:bodyPr/>
                    <a:lstStyle/>
                    <a:p>
                      <a:pPr marL="0" marR="0">
                        <a:spcBef>
                          <a:spcPts val="0"/>
                        </a:spcBef>
                        <a:spcAft>
                          <a:spcPts val="0"/>
                        </a:spcAft>
                      </a:pPr>
                      <a:r>
                        <a:rPr lang="en-US" sz="1700" dirty="0"/>
                        <a:t>7.2.7.3 Sample stability</a:t>
                      </a:r>
                      <a:endParaRPr lang="en-US" sz="1700" dirty="0">
                        <a:latin typeface="Cambria"/>
                        <a:ea typeface="Calibri"/>
                        <a:cs typeface="Times New Roman"/>
                      </a:endParaRPr>
                    </a:p>
                  </a:txBody>
                  <a:tcPr marL="63377" marR="63377" marT="0" marB="0" anchor="ctr"/>
                </a:tc>
                <a:tc>
                  <a:txBody>
                    <a:bodyPr/>
                    <a:lstStyle/>
                    <a:p>
                      <a:pPr marL="0" marR="0">
                        <a:spcBef>
                          <a:spcPts val="0"/>
                        </a:spcBef>
                        <a:spcAft>
                          <a:spcPts val="0"/>
                        </a:spcAft>
                      </a:pPr>
                      <a:r>
                        <a:rPr lang="en-US" sz="1700" dirty="0"/>
                        <a:t>New</a:t>
                      </a:r>
                      <a:endParaRPr lang="en-US" sz="1700" dirty="0">
                        <a:latin typeface="Cambria"/>
                        <a:ea typeface="Calibri"/>
                        <a:cs typeface="Times New Roman"/>
                      </a:endParaRPr>
                    </a:p>
                  </a:txBody>
                  <a:tcPr marL="63377" marR="63377" marT="0" marB="0" anchor="ctr"/>
                </a:tc>
                <a:extLst>
                  <a:ext uri="{0D108BD9-81ED-4DB2-BD59-A6C34878D82A}">
                    <a16:rowId xmlns:a16="http://schemas.microsoft.com/office/drawing/2014/main" xmlns="" val="10006"/>
                  </a:ext>
                </a:extLst>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7459156" y="933783"/>
            <a:ext cx="774602" cy="805175"/>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Comparison between ISO 15189:2022 and ISO 15189:2012 </a:t>
            </a:r>
            <a:endParaRPr lang="en-US" dirty="0"/>
          </a:p>
        </p:txBody>
      </p:sp>
      <p:graphicFrame>
        <p:nvGraphicFramePr>
          <p:cNvPr id="4" name="Content Placeholder 3"/>
          <p:cNvGraphicFramePr>
            <a:graphicFrameLocks noGrp="1"/>
          </p:cNvGraphicFramePr>
          <p:nvPr>
            <p:ph idx="1"/>
          </p:nvPr>
        </p:nvGraphicFramePr>
        <p:xfrm>
          <a:off x="910242" y="1738959"/>
          <a:ext cx="7323516" cy="4609747"/>
        </p:xfrm>
        <a:graphic>
          <a:graphicData uri="http://schemas.openxmlformats.org/drawingml/2006/table">
            <a:tbl>
              <a:tblPr firstRow="1" bandRow="1">
                <a:tableStyleId>{5940675A-B579-460E-94D1-54222C63F5DA}</a:tableStyleId>
              </a:tblPr>
              <a:tblGrid>
                <a:gridCol w="3661758">
                  <a:extLst>
                    <a:ext uri="{9D8B030D-6E8A-4147-A177-3AD203B41FA5}">
                      <a16:colId xmlns:a16="http://schemas.microsoft.com/office/drawing/2014/main" xmlns="" val="20000"/>
                    </a:ext>
                  </a:extLst>
                </a:gridCol>
                <a:gridCol w="3661758">
                  <a:extLst>
                    <a:ext uri="{9D8B030D-6E8A-4147-A177-3AD203B41FA5}">
                      <a16:colId xmlns:a16="http://schemas.microsoft.com/office/drawing/2014/main" xmlns="" val="20001"/>
                    </a:ext>
                  </a:extLst>
                </a:gridCol>
              </a:tblGrid>
              <a:tr h="502464">
                <a:tc>
                  <a:txBody>
                    <a:bodyPr/>
                    <a:lstStyle/>
                    <a:p>
                      <a:pPr marL="0" marR="0">
                        <a:lnSpc>
                          <a:spcPct val="115000"/>
                        </a:lnSpc>
                        <a:spcBef>
                          <a:spcPts val="0"/>
                        </a:spcBef>
                        <a:spcAft>
                          <a:spcPts val="0"/>
                        </a:spcAft>
                      </a:pPr>
                      <a:r>
                        <a:rPr lang="en-US" sz="2000" b="1" dirty="0"/>
                        <a:t>ISO 15189: 2022</a:t>
                      </a:r>
                      <a:endParaRPr lang="en-US" sz="2000" b="1" dirty="0">
                        <a:latin typeface="Calibri"/>
                        <a:ea typeface="Calibri"/>
                        <a:cs typeface="Times New Roman"/>
                      </a:endParaRPr>
                    </a:p>
                  </a:txBody>
                  <a:tcPr marL="63377" marR="63377" marT="0" marB="0" anchor="ctr"/>
                </a:tc>
                <a:tc>
                  <a:txBody>
                    <a:bodyPr/>
                    <a:lstStyle/>
                    <a:p>
                      <a:pPr marL="0" marR="0">
                        <a:lnSpc>
                          <a:spcPct val="115000"/>
                        </a:lnSpc>
                        <a:spcBef>
                          <a:spcPts val="0"/>
                        </a:spcBef>
                        <a:spcAft>
                          <a:spcPts val="0"/>
                        </a:spcAft>
                      </a:pPr>
                      <a:r>
                        <a:rPr lang="en-US" sz="2000" b="1" dirty="0"/>
                        <a:t>ISO 15189: 2012</a:t>
                      </a:r>
                      <a:endParaRPr lang="en-US" sz="2000" b="1" dirty="0">
                        <a:latin typeface="Calibri"/>
                        <a:ea typeface="Calibri"/>
                        <a:cs typeface="Times New Roman"/>
                      </a:endParaRPr>
                    </a:p>
                  </a:txBody>
                  <a:tcPr marL="63377" marR="63377" marT="0" marB="0" anchor="ctr"/>
                </a:tc>
                <a:extLst>
                  <a:ext uri="{0D108BD9-81ED-4DB2-BD59-A6C34878D82A}">
                    <a16:rowId xmlns:a16="http://schemas.microsoft.com/office/drawing/2014/main" xmlns="" val="10000"/>
                  </a:ext>
                </a:extLst>
              </a:tr>
              <a:tr h="621542">
                <a:tc>
                  <a:txBody>
                    <a:bodyPr/>
                    <a:lstStyle/>
                    <a:p>
                      <a:pPr marL="0" marR="0">
                        <a:lnSpc>
                          <a:spcPct val="115000"/>
                        </a:lnSpc>
                        <a:spcBef>
                          <a:spcPts val="0"/>
                        </a:spcBef>
                        <a:spcAft>
                          <a:spcPts val="0"/>
                        </a:spcAft>
                      </a:pPr>
                      <a:r>
                        <a:rPr lang="en-US" sz="1700" dirty="0"/>
                        <a:t>7.3 Examination processes</a:t>
                      </a:r>
                      <a:endParaRPr lang="en-US" sz="1700" dirty="0">
                        <a:latin typeface="Calibri"/>
                        <a:ea typeface="Calibri"/>
                        <a:cs typeface="Times New Roman"/>
                      </a:endParaRPr>
                    </a:p>
                  </a:txBody>
                  <a:tcPr marL="63377" marR="63377" marT="0" marB="0" anchor="ctr"/>
                </a:tc>
                <a:tc>
                  <a:txBody>
                    <a:bodyPr/>
                    <a:lstStyle/>
                    <a:p>
                      <a:pPr marL="0" marR="0">
                        <a:spcBef>
                          <a:spcPts val="200"/>
                        </a:spcBef>
                        <a:spcAft>
                          <a:spcPts val="200"/>
                        </a:spcAft>
                      </a:pPr>
                      <a:r>
                        <a:rPr lang="en-US" sz="1700"/>
                        <a:t>5.5 Examination processes</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1"/>
                  </a:ext>
                </a:extLst>
              </a:tr>
              <a:tr h="507013">
                <a:tc>
                  <a:txBody>
                    <a:bodyPr/>
                    <a:lstStyle/>
                    <a:p>
                      <a:pPr marL="0" marR="0">
                        <a:lnSpc>
                          <a:spcPct val="115000"/>
                        </a:lnSpc>
                        <a:spcBef>
                          <a:spcPts val="0"/>
                        </a:spcBef>
                        <a:spcAft>
                          <a:spcPts val="0"/>
                        </a:spcAft>
                      </a:pPr>
                      <a:r>
                        <a:rPr lang="en-US" sz="1700"/>
                        <a:t>7.3.1 General </a:t>
                      </a:r>
                      <a:endParaRPr lang="en-US" sz="1700">
                        <a:latin typeface="Calibri"/>
                        <a:ea typeface="Calibri"/>
                        <a:cs typeface="Times New Roman"/>
                      </a:endParaRPr>
                    </a:p>
                  </a:txBody>
                  <a:tcPr marL="63377" marR="63377" marT="0" marB="0" anchor="ctr"/>
                </a:tc>
                <a:tc>
                  <a:txBody>
                    <a:bodyPr/>
                    <a:lstStyle/>
                    <a:p>
                      <a:pPr marL="0" marR="0">
                        <a:spcBef>
                          <a:spcPts val="200"/>
                        </a:spcBef>
                        <a:spcAft>
                          <a:spcPts val="200"/>
                        </a:spcAft>
                      </a:pPr>
                      <a:r>
                        <a:rPr lang="en-US" sz="1700"/>
                        <a:t>5.5.1 Selection, verification, and validation of examination procedures</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2"/>
                  </a:ext>
                </a:extLst>
              </a:tr>
              <a:tr h="565929">
                <a:tc>
                  <a:txBody>
                    <a:bodyPr/>
                    <a:lstStyle/>
                    <a:p>
                      <a:pPr marL="0" marR="0">
                        <a:lnSpc>
                          <a:spcPct val="115000"/>
                        </a:lnSpc>
                        <a:spcBef>
                          <a:spcPts val="0"/>
                        </a:spcBef>
                        <a:spcAft>
                          <a:spcPts val="0"/>
                        </a:spcAft>
                      </a:pPr>
                      <a:r>
                        <a:rPr lang="en-US" sz="1700"/>
                        <a:t>7.3.2 Verification of examination methods </a:t>
                      </a:r>
                      <a:endParaRPr lang="en-US" sz="1700">
                        <a:latin typeface="Calibri"/>
                        <a:ea typeface="Calibri"/>
                        <a:cs typeface="Times New Roman"/>
                      </a:endParaRPr>
                    </a:p>
                  </a:txBody>
                  <a:tcPr marL="63377" marR="63377" marT="0" marB="0" anchor="ctr"/>
                </a:tc>
                <a:tc>
                  <a:txBody>
                    <a:bodyPr/>
                    <a:lstStyle/>
                    <a:p>
                      <a:pPr marL="0" marR="0">
                        <a:spcBef>
                          <a:spcPts val="200"/>
                        </a:spcBef>
                        <a:spcAft>
                          <a:spcPts val="200"/>
                        </a:spcAft>
                      </a:pPr>
                      <a:r>
                        <a:rPr lang="en-US" sz="1700"/>
                        <a:t>5.5.1.2 Verification of examination proce­dures</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3"/>
                  </a:ext>
                </a:extLst>
              </a:tr>
              <a:tr h="507013">
                <a:tc>
                  <a:txBody>
                    <a:bodyPr/>
                    <a:lstStyle/>
                    <a:p>
                      <a:pPr marL="0" marR="0">
                        <a:lnSpc>
                          <a:spcPct val="115000"/>
                        </a:lnSpc>
                        <a:spcBef>
                          <a:spcPts val="0"/>
                        </a:spcBef>
                        <a:spcAft>
                          <a:spcPts val="0"/>
                        </a:spcAft>
                      </a:pPr>
                      <a:r>
                        <a:rPr lang="en-US" sz="1700"/>
                        <a:t>7.3.3 Validation of examination methods </a:t>
                      </a:r>
                      <a:endParaRPr lang="en-US" sz="1700">
                        <a:latin typeface="Calibri"/>
                        <a:ea typeface="Calibri"/>
                        <a:cs typeface="Times New Roman"/>
                      </a:endParaRPr>
                    </a:p>
                  </a:txBody>
                  <a:tcPr marL="63377" marR="63377" marT="0" marB="0" anchor="ctr"/>
                </a:tc>
                <a:tc>
                  <a:txBody>
                    <a:bodyPr/>
                    <a:lstStyle/>
                    <a:p>
                      <a:pPr marL="0" marR="0">
                        <a:spcBef>
                          <a:spcPts val="200"/>
                        </a:spcBef>
                        <a:spcAft>
                          <a:spcPts val="200"/>
                        </a:spcAft>
                      </a:pPr>
                      <a:r>
                        <a:rPr lang="en-US" sz="1700"/>
                        <a:t>5.5.1.3 Validation of examination proce­dures</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4"/>
                  </a:ext>
                </a:extLst>
              </a:tr>
              <a:tr h="565929">
                <a:tc>
                  <a:txBody>
                    <a:bodyPr/>
                    <a:lstStyle/>
                    <a:p>
                      <a:pPr marL="0" marR="0">
                        <a:lnSpc>
                          <a:spcPct val="115000"/>
                        </a:lnSpc>
                        <a:spcBef>
                          <a:spcPts val="0"/>
                        </a:spcBef>
                        <a:spcAft>
                          <a:spcPts val="0"/>
                        </a:spcAft>
                      </a:pPr>
                      <a:r>
                        <a:rPr lang="en-US" sz="1700"/>
                        <a:t>7.3.4 Evaluation of measurement uncertainty (MU) </a:t>
                      </a:r>
                      <a:endParaRPr lang="en-US" sz="1700">
                        <a:latin typeface="Calibri"/>
                        <a:ea typeface="Calibri"/>
                        <a:cs typeface="Times New Roman"/>
                      </a:endParaRPr>
                    </a:p>
                  </a:txBody>
                  <a:tcPr marL="63377" marR="63377" marT="0" marB="0" anchor="ctr"/>
                </a:tc>
                <a:tc>
                  <a:txBody>
                    <a:bodyPr/>
                    <a:lstStyle/>
                    <a:p>
                      <a:pPr marL="0" marR="0">
                        <a:spcBef>
                          <a:spcPts val="200"/>
                        </a:spcBef>
                        <a:spcAft>
                          <a:spcPts val="200"/>
                        </a:spcAft>
                      </a:pPr>
                      <a:r>
                        <a:rPr lang="en-US" sz="1700"/>
                        <a:t>5.5.1.4 Measurement uncertainty of meas­ured quantity values</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5"/>
                  </a:ext>
                </a:extLst>
              </a:tr>
              <a:tr h="653893">
                <a:tc>
                  <a:txBody>
                    <a:bodyPr/>
                    <a:lstStyle/>
                    <a:p>
                      <a:pPr marL="0" marR="0">
                        <a:lnSpc>
                          <a:spcPct val="115000"/>
                        </a:lnSpc>
                        <a:spcBef>
                          <a:spcPts val="0"/>
                        </a:spcBef>
                        <a:spcAft>
                          <a:spcPts val="0"/>
                        </a:spcAft>
                      </a:pPr>
                      <a:r>
                        <a:rPr lang="en-US" sz="1700"/>
                        <a:t>7.3.5 Biological reference intervals and clinical decision limits</a:t>
                      </a:r>
                      <a:endParaRPr lang="en-US" sz="1700">
                        <a:latin typeface="Calibri"/>
                        <a:ea typeface="Calibri"/>
                        <a:cs typeface="Times New Roman"/>
                      </a:endParaRPr>
                    </a:p>
                  </a:txBody>
                  <a:tcPr marL="63377" marR="63377" marT="0" marB="0" anchor="ctr"/>
                </a:tc>
                <a:tc>
                  <a:txBody>
                    <a:bodyPr/>
                    <a:lstStyle/>
                    <a:p>
                      <a:pPr marL="0" marR="0">
                        <a:spcBef>
                          <a:spcPts val="200"/>
                        </a:spcBef>
                        <a:spcAft>
                          <a:spcPts val="200"/>
                        </a:spcAft>
                      </a:pPr>
                      <a:r>
                        <a:rPr lang="en-US" sz="1700"/>
                        <a:t>5.5.2 Biological reference intervals or clini­cal decision values</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6"/>
                  </a:ext>
                </a:extLst>
              </a:tr>
              <a:tr h="578180">
                <a:tc>
                  <a:txBody>
                    <a:bodyPr/>
                    <a:lstStyle/>
                    <a:p>
                      <a:pPr marL="0" marR="0">
                        <a:lnSpc>
                          <a:spcPct val="115000"/>
                        </a:lnSpc>
                        <a:spcBef>
                          <a:spcPts val="0"/>
                        </a:spcBef>
                        <a:spcAft>
                          <a:spcPts val="0"/>
                        </a:spcAft>
                      </a:pPr>
                      <a:r>
                        <a:rPr lang="en-US" sz="1700"/>
                        <a:t>7.3.6 Documentation of examination procedures </a:t>
                      </a:r>
                      <a:endParaRPr lang="en-US" sz="1700">
                        <a:latin typeface="Calibri"/>
                        <a:ea typeface="Calibri"/>
                        <a:cs typeface="Times New Roman"/>
                      </a:endParaRPr>
                    </a:p>
                  </a:txBody>
                  <a:tcPr marL="63377" marR="63377" marT="0" marB="0" anchor="ctr"/>
                </a:tc>
                <a:tc>
                  <a:txBody>
                    <a:bodyPr/>
                    <a:lstStyle/>
                    <a:p>
                      <a:pPr marL="0" marR="0">
                        <a:spcBef>
                          <a:spcPts val="200"/>
                        </a:spcBef>
                        <a:spcAft>
                          <a:spcPts val="200"/>
                        </a:spcAft>
                      </a:pPr>
                      <a:r>
                        <a:rPr lang="en-US" sz="1700" dirty="0"/>
                        <a:t>5.5.3 Documentation of examination pro­cedures</a:t>
                      </a:r>
                      <a:endParaRPr lang="en-US" sz="1700" dirty="0">
                        <a:latin typeface="Cambria"/>
                        <a:ea typeface="Calibri"/>
                        <a:cs typeface="Times New Roman"/>
                      </a:endParaRPr>
                    </a:p>
                  </a:txBody>
                  <a:tcPr marL="63377" marR="63377" marT="0" marB="0" anchor="ctr"/>
                </a:tc>
                <a:extLst>
                  <a:ext uri="{0D108BD9-81ED-4DB2-BD59-A6C34878D82A}">
                    <a16:rowId xmlns:a16="http://schemas.microsoft.com/office/drawing/2014/main" xmlns="" val="10007"/>
                  </a:ext>
                </a:extLst>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7459156" y="933783"/>
            <a:ext cx="774602" cy="805175"/>
          </a:xfrm>
          <a:prstGeom prst="rect">
            <a:avLst/>
          </a:prstGeom>
          <a:noFill/>
          <a:ln w="9525">
            <a:noFill/>
            <a:miter lim="800000"/>
            <a:headEnd/>
            <a:tailEnd/>
          </a:ln>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Comparison between ISO 15189:2022 and ISO 15189:2012 </a:t>
            </a:r>
            <a:endParaRPr lang="en-US" dirty="0"/>
          </a:p>
        </p:txBody>
      </p:sp>
      <p:graphicFrame>
        <p:nvGraphicFramePr>
          <p:cNvPr id="4" name="Content Placeholder 3"/>
          <p:cNvGraphicFramePr>
            <a:graphicFrameLocks noGrp="1"/>
          </p:cNvGraphicFramePr>
          <p:nvPr>
            <p:ph idx="1"/>
          </p:nvPr>
        </p:nvGraphicFramePr>
        <p:xfrm>
          <a:off x="910242" y="1738958"/>
          <a:ext cx="7323516" cy="4937110"/>
        </p:xfrm>
        <a:graphic>
          <a:graphicData uri="http://schemas.openxmlformats.org/drawingml/2006/table">
            <a:tbl>
              <a:tblPr firstRow="1" bandRow="1">
                <a:tableStyleId>{5940675A-B579-460E-94D1-54222C63F5DA}</a:tableStyleId>
              </a:tblPr>
              <a:tblGrid>
                <a:gridCol w="3661758">
                  <a:extLst>
                    <a:ext uri="{9D8B030D-6E8A-4147-A177-3AD203B41FA5}">
                      <a16:colId xmlns:a16="http://schemas.microsoft.com/office/drawing/2014/main" xmlns="" val="20000"/>
                    </a:ext>
                  </a:extLst>
                </a:gridCol>
                <a:gridCol w="3661758">
                  <a:extLst>
                    <a:ext uri="{9D8B030D-6E8A-4147-A177-3AD203B41FA5}">
                      <a16:colId xmlns:a16="http://schemas.microsoft.com/office/drawing/2014/main" xmlns="" val="20001"/>
                    </a:ext>
                  </a:extLst>
                </a:gridCol>
              </a:tblGrid>
              <a:tr h="502464">
                <a:tc>
                  <a:txBody>
                    <a:bodyPr/>
                    <a:lstStyle/>
                    <a:p>
                      <a:pPr marL="0" marR="0">
                        <a:lnSpc>
                          <a:spcPct val="115000"/>
                        </a:lnSpc>
                        <a:spcBef>
                          <a:spcPts val="0"/>
                        </a:spcBef>
                        <a:spcAft>
                          <a:spcPts val="0"/>
                        </a:spcAft>
                      </a:pPr>
                      <a:r>
                        <a:rPr lang="en-US" sz="2000" b="1" dirty="0"/>
                        <a:t>ISO 15189: 2022</a:t>
                      </a:r>
                      <a:endParaRPr lang="en-US" sz="2000" b="1" dirty="0">
                        <a:latin typeface="Calibri"/>
                        <a:ea typeface="Calibri"/>
                        <a:cs typeface="Times New Roman"/>
                      </a:endParaRPr>
                    </a:p>
                  </a:txBody>
                  <a:tcPr marL="63377" marR="63377" marT="0" marB="0" anchor="ctr"/>
                </a:tc>
                <a:tc>
                  <a:txBody>
                    <a:bodyPr/>
                    <a:lstStyle/>
                    <a:p>
                      <a:pPr marL="0" marR="0">
                        <a:lnSpc>
                          <a:spcPct val="115000"/>
                        </a:lnSpc>
                        <a:spcBef>
                          <a:spcPts val="0"/>
                        </a:spcBef>
                        <a:spcAft>
                          <a:spcPts val="0"/>
                        </a:spcAft>
                      </a:pPr>
                      <a:r>
                        <a:rPr lang="en-US" sz="2000" b="1" dirty="0"/>
                        <a:t>ISO 15189: 2012</a:t>
                      </a:r>
                      <a:endParaRPr lang="en-US" sz="2000" b="1" dirty="0">
                        <a:latin typeface="Calibri"/>
                        <a:ea typeface="Calibri"/>
                        <a:cs typeface="Times New Roman"/>
                      </a:endParaRPr>
                    </a:p>
                  </a:txBody>
                  <a:tcPr marL="63377" marR="63377" marT="0" marB="0" anchor="ctr"/>
                </a:tc>
                <a:extLst>
                  <a:ext uri="{0D108BD9-81ED-4DB2-BD59-A6C34878D82A}">
                    <a16:rowId xmlns:a16="http://schemas.microsoft.com/office/drawing/2014/main" xmlns="" val="10000"/>
                  </a:ext>
                </a:extLst>
              </a:tr>
              <a:tr h="483393">
                <a:tc>
                  <a:txBody>
                    <a:bodyPr/>
                    <a:lstStyle/>
                    <a:p>
                      <a:pPr marL="0" marR="0">
                        <a:spcBef>
                          <a:spcPts val="0"/>
                        </a:spcBef>
                        <a:spcAft>
                          <a:spcPts val="0"/>
                        </a:spcAft>
                      </a:pPr>
                      <a:r>
                        <a:rPr lang="en-US" sz="1700" dirty="0"/>
                        <a:t>7.3.7.1 General</a:t>
                      </a:r>
                      <a:endParaRPr lang="en-US" sz="1700" dirty="0">
                        <a:latin typeface="Cambria"/>
                        <a:ea typeface="Calibri"/>
                        <a:cs typeface="Times New Roman"/>
                      </a:endParaRPr>
                    </a:p>
                  </a:txBody>
                  <a:tcPr marL="63377" marR="63377" marT="0" marB="0" anchor="ctr"/>
                </a:tc>
                <a:tc>
                  <a:txBody>
                    <a:bodyPr/>
                    <a:lstStyle/>
                    <a:p>
                      <a:pPr marL="0" marR="0">
                        <a:lnSpc>
                          <a:spcPct val="115000"/>
                        </a:lnSpc>
                        <a:spcBef>
                          <a:spcPts val="0"/>
                        </a:spcBef>
                        <a:spcAft>
                          <a:spcPts val="0"/>
                        </a:spcAft>
                      </a:pPr>
                      <a:r>
                        <a:rPr lang="en-US" sz="1700"/>
                        <a:t>5.6.1 General</a:t>
                      </a:r>
                      <a:endParaRPr lang="en-US" sz="1700">
                        <a:latin typeface="Calibri"/>
                        <a:ea typeface="Calibri"/>
                        <a:cs typeface="Times New Roman"/>
                      </a:endParaRPr>
                    </a:p>
                  </a:txBody>
                  <a:tcPr marL="63377" marR="63377" marT="0" marB="0" anchor="ctr"/>
                </a:tc>
                <a:extLst>
                  <a:ext uri="{0D108BD9-81ED-4DB2-BD59-A6C34878D82A}">
                    <a16:rowId xmlns:a16="http://schemas.microsoft.com/office/drawing/2014/main" xmlns="" val="10001"/>
                  </a:ext>
                </a:extLst>
              </a:tr>
              <a:tr h="1290918">
                <a:tc>
                  <a:txBody>
                    <a:bodyPr/>
                    <a:lstStyle/>
                    <a:p>
                      <a:pPr marL="0" marR="0">
                        <a:spcBef>
                          <a:spcPts val="0"/>
                        </a:spcBef>
                        <a:spcAft>
                          <a:spcPts val="0"/>
                        </a:spcAft>
                      </a:pPr>
                      <a:r>
                        <a:rPr lang="en-US" sz="1700"/>
                        <a:t>7.3.7.2 Internal quality control (IQC)</a:t>
                      </a:r>
                      <a:endParaRPr lang="en-US" sz="1700">
                        <a:latin typeface="Cambria"/>
                        <a:ea typeface="Calibri"/>
                        <a:cs typeface="Times New Roman"/>
                      </a:endParaRPr>
                    </a:p>
                  </a:txBody>
                  <a:tcPr marL="63377" marR="63377" marT="0" marB="0" anchor="ctr"/>
                </a:tc>
                <a:tc>
                  <a:txBody>
                    <a:bodyPr/>
                    <a:lstStyle/>
                    <a:p>
                      <a:pPr marL="0" marR="0">
                        <a:spcBef>
                          <a:spcPts val="200"/>
                        </a:spcBef>
                        <a:spcAft>
                          <a:spcPts val="200"/>
                        </a:spcAft>
                      </a:pPr>
                      <a:r>
                        <a:rPr lang="en-US" sz="1700"/>
                        <a:t>5.6.2 Quality control</a:t>
                      </a:r>
                    </a:p>
                    <a:p>
                      <a:pPr marL="0" marR="0">
                        <a:spcBef>
                          <a:spcPts val="200"/>
                        </a:spcBef>
                        <a:spcAft>
                          <a:spcPts val="200"/>
                        </a:spcAft>
                      </a:pPr>
                      <a:r>
                        <a:rPr lang="en-US" sz="1700"/>
                        <a:t>5.6.2.1 General</a:t>
                      </a:r>
                    </a:p>
                    <a:p>
                      <a:pPr marL="0" marR="0">
                        <a:spcBef>
                          <a:spcPts val="200"/>
                        </a:spcBef>
                        <a:spcAft>
                          <a:spcPts val="200"/>
                        </a:spcAft>
                      </a:pPr>
                      <a:r>
                        <a:rPr lang="en-US" sz="1700"/>
                        <a:t>5.6.2.2 Quality control materials</a:t>
                      </a:r>
                    </a:p>
                    <a:p>
                      <a:pPr marL="0" marR="0">
                        <a:spcBef>
                          <a:spcPts val="200"/>
                        </a:spcBef>
                        <a:spcAft>
                          <a:spcPts val="200"/>
                        </a:spcAft>
                      </a:pPr>
                      <a:r>
                        <a:rPr lang="en-US" sz="1700"/>
                        <a:t>5.6.2.3 Quality control data</a:t>
                      </a:r>
                      <a:endParaRPr lang="en-US" sz="1700">
                        <a:latin typeface="Cambria"/>
                        <a:ea typeface="Calibri"/>
                        <a:cs typeface="Times New Roman"/>
                      </a:endParaRPr>
                    </a:p>
                  </a:txBody>
                  <a:tcPr marL="63377" marR="63377" marT="0" marB="0" anchor="ctr"/>
                </a:tc>
                <a:extLst>
                  <a:ext uri="{0D108BD9-81ED-4DB2-BD59-A6C34878D82A}">
                    <a16:rowId xmlns:a16="http://schemas.microsoft.com/office/drawing/2014/main" xmlns="" val="10002"/>
                  </a:ext>
                </a:extLst>
              </a:tr>
              <a:tr h="2142175">
                <a:tc>
                  <a:txBody>
                    <a:bodyPr/>
                    <a:lstStyle/>
                    <a:p>
                      <a:pPr marL="0" marR="0">
                        <a:spcBef>
                          <a:spcPts val="500"/>
                        </a:spcBef>
                        <a:spcAft>
                          <a:spcPts val="770"/>
                        </a:spcAft>
                      </a:pPr>
                      <a:r>
                        <a:rPr lang="en-US" sz="1700"/>
                        <a:t>7.3.7.3 External quality assessment (EQA)</a:t>
                      </a:r>
                      <a:endParaRPr lang="en-US" sz="1700">
                        <a:latin typeface="Cambria"/>
                        <a:ea typeface="Calibri"/>
                        <a:cs typeface="Times New Roman"/>
                      </a:endParaRPr>
                    </a:p>
                  </a:txBody>
                  <a:tcPr marL="63377" marR="63377" marT="0" marB="0" anchor="ctr"/>
                </a:tc>
                <a:tc>
                  <a:txBody>
                    <a:bodyPr/>
                    <a:lstStyle/>
                    <a:p>
                      <a:pPr marL="0" marR="0">
                        <a:spcBef>
                          <a:spcPts val="200"/>
                        </a:spcBef>
                        <a:spcAft>
                          <a:spcPts val="200"/>
                        </a:spcAft>
                      </a:pPr>
                      <a:r>
                        <a:rPr lang="en-US" sz="1700" dirty="0"/>
                        <a:t>5.6.3 Interlaboratory comparisons</a:t>
                      </a:r>
                    </a:p>
                    <a:p>
                      <a:pPr marL="0" marR="0">
                        <a:spcBef>
                          <a:spcPts val="200"/>
                        </a:spcBef>
                        <a:spcAft>
                          <a:spcPts val="200"/>
                        </a:spcAft>
                      </a:pPr>
                      <a:r>
                        <a:rPr lang="en-US" sz="1700" dirty="0"/>
                        <a:t>5.6.3.1 Participation</a:t>
                      </a:r>
                    </a:p>
                    <a:p>
                      <a:pPr marL="0" marR="0">
                        <a:spcBef>
                          <a:spcPts val="200"/>
                        </a:spcBef>
                        <a:spcAft>
                          <a:spcPts val="200"/>
                        </a:spcAft>
                      </a:pPr>
                      <a:r>
                        <a:rPr lang="en-US" sz="1700" dirty="0"/>
                        <a:t>5.6.3.2 Alternative approaches</a:t>
                      </a:r>
                    </a:p>
                    <a:p>
                      <a:pPr marL="0" marR="0">
                        <a:spcBef>
                          <a:spcPts val="200"/>
                        </a:spcBef>
                        <a:spcAft>
                          <a:spcPts val="200"/>
                        </a:spcAft>
                      </a:pPr>
                      <a:r>
                        <a:rPr lang="en-US" sz="1700" dirty="0"/>
                        <a:t>5.6.3.3 Analysis of inter-laboratory comparison samples</a:t>
                      </a:r>
                    </a:p>
                    <a:p>
                      <a:pPr marL="0" marR="0">
                        <a:spcBef>
                          <a:spcPts val="200"/>
                        </a:spcBef>
                        <a:spcAft>
                          <a:spcPts val="200"/>
                        </a:spcAft>
                      </a:pPr>
                      <a:r>
                        <a:rPr lang="en-US" sz="1700" dirty="0"/>
                        <a:t>5.6.3.4 Evaluation of laboratory perfor­mance</a:t>
                      </a:r>
                      <a:endParaRPr lang="en-US" sz="1700" dirty="0">
                        <a:latin typeface="Cambria"/>
                        <a:ea typeface="Calibri"/>
                        <a:cs typeface="Times New Roman"/>
                      </a:endParaRPr>
                    </a:p>
                  </a:txBody>
                  <a:tcPr marL="63377" marR="63377" marT="0" marB="0" anchor="ctr"/>
                </a:tc>
                <a:extLst>
                  <a:ext uri="{0D108BD9-81ED-4DB2-BD59-A6C34878D82A}">
                    <a16:rowId xmlns:a16="http://schemas.microsoft.com/office/drawing/2014/main" xmlns="" val="10003"/>
                  </a:ext>
                </a:extLst>
              </a:tr>
              <a:tr h="507013">
                <a:tc>
                  <a:txBody>
                    <a:bodyPr/>
                    <a:lstStyle/>
                    <a:p>
                      <a:pPr marL="0" marR="0">
                        <a:spcBef>
                          <a:spcPts val="0"/>
                        </a:spcBef>
                        <a:spcAft>
                          <a:spcPts val="0"/>
                        </a:spcAft>
                      </a:pPr>
                      <a:r>
                        <a:rPr lang="en-US" sz="1700"/>
                        <a:t>7.3.7.4 Comparability of examination results</a:t>
                      </a:r>
                      <a:endParaRPr lang="en-US" sz="1700">
                        <a:latin typeface="Cambria"/>
                        <a:ea typeface="Calibri"/>
                        <a:cs typeface="Times New Roman"/>
                      </a:endParaRPr>
                    </a:p>
                  </a:txBody>
                  <a:tcPr marL="63377" marR="63377" marT="0" marB="0" anchor="ctr"/>
                </a:tc>
                <a:tc>
                  <a:txBody>
                    <a:bodyPr/>
                    <a:lstStyle/>
                    <a:p>
                      <a:pPr marL="0" marR="0">
                        <a:spcBef>
                          <a:spcPts val="0"/>
                        </a:spcBef>
                        <a:spcAft>
                          <a:spcPts val="0"/>
                        </a:spcAft>
                      </a:pPr>
                      <a:r>
                        <a:rPr lang="en-US" sz="1700" dirty="0"/>
                        <a:t>5.6.4 Comparability of examination results</a:t>
                      </a:r>
                      <a:endParaRPr lang="en-US" sz="1700" dirty="0">
                        <a:latin typeface="Cambria"/>
                        <a:ea typeface="Calibri"/>
                        <a:cs typeface="Times New Roman"/>
                      </a:endParaRPr>
                    </a:p>
                  </a:txBody>
                  <a:tcPr marL="63377" marR="63377" marT="0" marB="0" anchor="ctr"/>
                </a:tc>
                <a:extLst>
                  <a:ext uri="{0D108BD9-81ED-4DB2-BD59-A6C34878D82A}">
                    <a16:rowId xmlns:a16="http://schemas.microsoft.com/office/drawing/2014/main" xmlns="" val="10004"/>
                  </a:ext>
                </a:extLst>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7459156" y="933783"/>
            <a:ext cx="774602" cy="805175"/>
          </a:xfrm>
          <a:prstGeom prst="rect">
            <a:avLst/>
          </a:prstGeom>
          <a:noFill/>
          <a:ln w="9525">
            <a:noFill/>
            <a:miter lim="800000"/>
            <a:headEnd/>
            <a:tailEnd/>
          </a:ln>
          <a:effec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mn-lt"/>
              </a:rPr>
              <a:t>ISO 15189: 2022, Update</a:t>
            </a:r>
          </a:p>
        </p:txBody>
      </p:sp>
      <p:sp>
        <p:nvSpPr>
          <p:cNvPr id="4" name="Rectangle 3"/>
          <p:cNvSpPr/>
          <p:nvPr/>
        </p:nvSpPr>
        <p:spPr>
          <a:xfrm>
            <a:off x="6734724" y="3821668"/>
            <a:ext cx="2333076" cy="707886"/>
          </a:xfrm>
          <a:prstGeom prst="rect">
            <a:avLst/>
          </a:prstGeom>
        </p:spPr>
        <p:txBody>
          <a:bodyPr wrap="none">
            <a:spAutoFit/>
          </a:bodyPr>
          <a:lstStyle/>
          <a:p>
            <a:pPr algn="ctr"/>
            <a:r>
              <a:rPr lang="en-US" sz="4000" dirty="0"/>
              <a:t>Thank you</a:t>
            </a:r>
          </a:p>
        </p:txBody>
      </p:sp>
      <p:pic>
        <p:nvPicPr>
          <p:cNvPr id="5" name="Picture 4" descr="http://qaforum.in/images/cme3_8.jpg"/>
          <p:cNvPicPr/>
          <p:nvPr/>
        </p:nvPicPr>
        <p:blipFill rotWithShape="1">
          <a:blip r:embed="rId2">
            <a:extLst>
              <a:ext uri="{28A0092B-C50C-407E-A947-70E740481C1C}">
                <a14:useLocalDpi xmlns:a14="http://schemas.microsoft.com/office/drawing/2010/main" val="0"/>
              </a:ext>
            </a:extLst>
          </a:blip>
          <a:srcRect l="5136" t="14259" r="3234" b="14259"/>
          <a:stretch/>
        </p:blipFill>
        <p:spPr bwMode="auto">
          <a:xfrm>
            <a:off x="762000" y="2133600"/>
            <a:ext cx="5867400" cy="3810000"/>
          </a:xfrm>
          <a:prstGeom prst="rect">
            <a:avLst/>
          </a:prstGeom>
          <a:noFill/>
          <a:ln>
            <a:noFill/>
          </a:ln>
          <a:extLst>
            <a:ext uri="{53640926-AAD7-44D8-BBD7-CCE9431645EC}">
              <a14:shadowObscured xmlns:a14="http://schemas.microsoft.com/office/drawing/2010/main"/>
            </a:ext>
          </a:extLst>
        </p:spPr>
      </p:pic>
      <p:pic>
        <p:nvPicPr>
          <p:cNvPr id="6" name="Picture 2"/>
          <p:cNvPicPr>
            <a:picLocks noChangeAspect="1" noChangeArrowheads="1"/>
          </p:cNvPicPr>
          <p:nvPr/>
        </p:nvPicPr>
        <p:blipFill>
          <a:blip r:embed="rId3"/>
          <a:srcRect/>
          <a:stretch>
            <a:fillRect/>
          </a:stretch>
        </p:blipFill>
        <p:spPr bwMode="auto">
          <a:xfrm>
            <a:off x="7821588" y="76200"/>
            <a:ext cx="1246212" cy="12954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fld id="{09F18A96-C9E7-4706-9597-5EE278C54773}" type="datetime1">
              <a:rPr lang="en-US" smtClean="0"/>
              <a:t>3/24/2023</a:t>
            </a:fld>
            <a:endParaRPr lang="en-US"/>
          </a:p>
        </p:txBody>
      </p:sp>
      <p:sp>
        <p:nvSpPr>
          <p:cNvPr id="8" name="Slide Number Placeholder 7"/>
          <p:cNvSpPr>
            <a:spLocks noGrp="1"/>
          </p:cNvSpPr>
          <p:nvPr>
            <p:ph type="sldNum" sz="quarter" idx="12"/>
          </p:nvPr>
        </p:nvSpPr>
        <p:spPr/>
        <p:txBody>
          <a:bodyPr/>
          <a:lstStyle/>
          <a:p>
            <a:fld id="{1FFF911A-83BB-4AB2-9E85-E25F264F3833}" type="slidenum">
              <a:rPr lang="en-US" smtClean="0"/>
              <a:pPr/>
              <a:t>105</a:t>
            </a:fld>
            <a:endParaRPr lang="en-US"/>
          </a:p>
        </p:txBody>
      </p:sp>
      <p:sp>
        <p:nvSpPr>
          <p:cNvPr id="9" name="Footer Placeholder 8"/>
          <p:cNvSpPr>
            <a:spLocks noGrp="1"/>
          </p:cNvSpPr>
          <p:nvPr>
            <p:ph type="ftr" sz="quarter" idx="11"/>
          </p:nvPr>
        </p:nvSpPr>
        <p:spPr/>
        <p:txBody>
          <a:bodyPr/>
          <a:lstStyle/>
          <a:p>
            <a:r>
              <a:rPr lang="en-US"/>
              <a:t>QAF 2023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normAutofit/>
          </a:bodyPr>
          <a:lstStyle/>
          <a:p>
            <a:pPr algn="just">
              <a:buNone/>
            </a:pPr>
            <a:r>
              <a:rPr lang="en-US" sz="2800" b="1" dirty="0">
                <a:cs typeface="Arial" panose="020B0604020202020204" pitchFamily="34" charset="0"/>
              </a:rPr>
              <a:t>7.2.3 Requests for providing laboratory examinations</a:t>
            </a:r>
            <a:endParaRPr lang="en-US" sz="2800" dirty="0">
              <a:cs typeface="Arial" panose="020B0604020202020204" pitchFamily="34" charset="0"/>
            </a:endParaRPr>
          </a:p>
          <a:p>
            <a:pPr algn="just"/>
            <a:r>
              <a:rPr lang="en-IN" sz="2800" b="1" dirty="0">
                <a:cs typeface="Arial" panose="020B0604020202020204" pitchFamily="34" charset="0"/>
              </a:rPr>
              <a:t>7.2.3.2 Oral requests</a:t>
            </a:r>
            <a:endParaRPr lang="en-IN" sz="2800" dirty="0">
              <a:cs typeface="Arial" panose="020B0604020202020204" pitchFamily="34" charset="0"/>
            </a:endParaRPr>
          </a:p>
          <a:p>
            <a:pPr algn="just"/>
            <a:r>
              <a:rPr lang="en-US" sz="2400" dirty="0">
                <a:cs typeface="Arial" panose="020B0604020202020204" pitchFamily="34" charset="0"/>
              </a:rPr>
              <a:t>The laboratory shall have a </a:t>
            </a:r>
            <a:r>
              <a:rPr lang="en-US" sz="2400" dirty="0">
                <a:solidFill>
                  <a:schemeClr val="accent6">
                    <a:lumMod val="75000"/>
                  </a:schemeClr>
                </a:solidFill>
                <a:cs typeface="Arial" panose="020B0604020202020204" pitchFamily="34" charset="0"/>
              </a:rPr>
              <a:t>procedure for managing oral requests for examinations</a:t>
            </a:r>
            <a:r>
              <a:rPr lang="en-US" sz="2400" dirty="0">
                <a:cs typeface="Arial" panose="020B0604020202020204" pitchFamily="34" charset="0"/>
              </a:rPr>
              <a:t>, if applicable, that includes the provision of documented confirmation of the examination request to the laboratory, within a given time.</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D4E5E45E-F6C9-457E-B5FE-0CBA3B3A04D9}"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11</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normAutofit/>
          </a:bodyPr>
          <a:lstStyle/>
          <a:p>
            <a:pPr algn="just">
              <a:buNone/>
            </a:pPr>
            <a:r>
              <a:rPr lang="en-US" sz="2800" b="1" dirty="0">
                <a:cs typeface="Arial" panose="020B0604020202020204" pitchFamily="34" charset="0"/>
              </a:rPr>
              <a:t>7.2.4 Primary sample collection and handling</a:t>
            </a:r>
            <a:endParaRPr lang="en-US" sz="2800" dirty="0">
              <a:cs typeface="Arial" panose="020B0604020202020204" pitchFamily="34" charset="0"/>
            </a:endParaRPr>
          </a:p>
          <a:p>
            <a:pPr algn="just"/>
            <a:r>
              <a:rPr lang="en-IN" sz="2800" b="1" dirty="0">
                <a:cs typeface="Arial" panose="020B0604020202020204" pitchFamily="34" charset="0"/>
              </a:rPr>
              <a:t>7.2.4.1 General</a:t>
            </a:r>
            <a:endParaRPr lang="en-IN" sz="2800" dirty="0">
              <a:cs typeface="Arial" panose="020B0604020202020204" pitchFamily="34" charset="0"/>
            </a:endParaRPr>
          </a:p>
          <a:p>
            <a:pPr algn="just"/>
            <a:r>
              <a:rPr lang="en-US" sz="2400" dirty="0">
                <a:cs typeface="Arial" panose="020B0604020202020204" pitchFamily="34" charset="0"/>
              </a:rPr>
              <a:t>The laboratory shall have </a:t>
            </a:r>
            <a:r>
              <a:rPr lang="en-US" sz="2400" dirty="0">
                <a:solidFill>
                  <a:schemeClr val="accent6">
                    <a:lumMod val="75000"/>
                  </a:schemeClr>
                </a:solidFill>
                <a:cs typeface="Arial" panose="020B0604020202020204" pitchFamily="34" charset="0"/>
              </a:rPr>
              <a:t>procedures for the collection and handling of primary samples</a:t>
            </a:r>
            <a:r>
              <a:rPr lang="en-US" sz="2400" dirty="0">
                <a:cs typeface="Arial" panose="020B0604020202020204" pitchFamily="34" charset="0"/>
              </a:rPr>
              <a:t>. Information shall be available to those responsible for sample collection.</a:t>
            </a:r>
          </a:p>
          <a:p>
            <a:pPr algn="just"/>
            <a:r>
              <a:rPr lang="en-US" sz="2400" dirty="0">
                <a:solidFill>
                  <a:schemeClr val="accent6">
                    <a:lumMod val="75000"/>
                  </a:schemeClr>
                </a:solidFill>
                <a:cs typeface="Arial" panose="020B0604020202020204" pitchFamily="34" charset="0"/>
              </a:rPr>
              <a:t>Any</a:t>
            </a:r>
            <a:r>
              <a:rPr lang="en-US" sz="2400" dirty="0">
                <a:cs typeface="Arial" panose="020B0604020202020204" pitchFamily="34" charset="0"/>
              </a:rPr>
              <a:t> </a:t>
            </a:r>
            <a:r>
              <a:rPr lang="en-US" sz="2400" dirty="0">
                <a:solidFill>
                  <a:schemeClr val="accent6">
                    <a:lumMod val="75000"/>
                  </a:schemeClr>
                </a:solidFill>
                <a:cs typeface="Arial" panose="020B0604020202020204" pitchFamily="34" charset="0"/>
              </a:rPr>
              <a:t>deviation from the established collection procedures shall be clearly recorded</a:t>
            </a:r>
            <a:r>
              <a:rPr lang="en-US" sz="2400" dirty="0">
                <a:cs typeface="Arial" panose="020B0604020202020204" pitchFamily="34" charset="0"/>
              </a:rPr>
              <a:t>. The potential risk and impact on the patient outcome of acceptance or rejection of the sample shall  be assessed, recorded and shall be communicated to the appropriate personnel.</a:t>
            </a:r>
            <a:endParaRPr lang="en-US" sz="2400"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8A160A7D-84C3-4593-B1C3-76ECABA81689}"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12</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normAutofit/>
          </a:bodyPr>
          <a:lstStyle/>
          <a:p>
            <a:pPr algn="just">
              <a:buNone/>
            </a:pPr>
            <a:r>
              <a:rPr lang="en-US" sz="2800" b="1" dirty="0">
                <a:cs typeface="Arial" panose="020B0604020202020204" pitchFamily="34" charset="0"/>
              </a:rPr>
              <a:t>7.2.4 Primary sample collection and handling</a:t>
            </a:r>
            <a:endParaRPr lang="en-US" sz="2800" dirty="0">
              <a:cs typeface="Arial" panose="020B0604020202020204" pitchFamily="34" charset="0"/>
            </a:endParaRPr>
          </a:p>
          <a:p>
            <a:pPr algn="just"/>
            <a:r>
              <a:rPr lang="en-IN" sz="2800" b="1" dirty="0">
                <a:cs typeface="Arial" panose="020B0604020202020204" pitchFamily="34" charset="0"/>
              </a:rPr>
              <a:t>7.2.4.1 General</a:t>
            </a:r>
            <a:endParaRPr lang="en-IN" sz="2800" dirty="0">
              <a:cs typeface="Arial" panose="020B0604020202020204" pitchFamily="34" charset="0"/>
            </a:endParaRPr>
          </a:p>
          <a:p>
            <a:pPr algn="just"/>
            <a:r>
              <a:rPr lang="en-US" sz="2400" dirty="0">
                <a:cs typeface="Arial" panose="020B0604020202020204" pitchFamily="34" charset="0"/>
              </a:rPr>
              <a:t>The laboratory shall </a:t>
            </a:r>
            <a:r>
              <a:rPr lang="en-US" sz="2400" dirty="0">
                <a:solidFill>
                  <a:schemeClr val="accent6">
                    <a:lumMod val="75000"/>
                  </a:schemeClr>
                </a:solidFill>
                <a:cs typeface="Arial" panose="020B0604020202020204" pitchFamily="34" charset="0"/>
              </a:rPr>
              <a:t>periodically review requirements for sample volume, collection device and preservatives for all sample types</a:t>
            </a:r>
            <a:r>
              <a:rPr lang="en-US" sz="2400" dirty="0">
                <a:cs typeface="Arial" panose="020B0604020202020204" pitchFamily="34" charset="0"/>
              </a:rPr>
              <a:t>, as applicable, to ensure that neither insufficient nor excessive amounts of sample are collected, and samples are properly collected to preserve the analyte.</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00ABB6CF-7DEA-453D-AE8A-C45E25577A57}"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13</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normAutofit/>
          </a:bodyPr>
          <a:lstStyle/>
          <a:p>
            <a:pPr algn="just">
              <a:buNone/>
            </a:pPr>
            <a:r>
              <a:rPr lang="en-IN" sz="2800" b="1" dirty="0">
                <a:cs typeface="Arial" panose="020B0604020202020204" pitchFamily="34" charset="0"/>
              </a:rPr>
              <a:t>7.2.4.2 Information for pre-collection activities</a:t>
            </a:r>
            <a:endParaRPr lang="en-IN" sz="2800" dirty="0">
              <a:cs typeface="Arial" panose="020B0604020202020204" pitchFamily="34" charset="0"/>
            </a:endParaRPr>
          </a:p>
          <a:p>
            <a:pPr algn="just"/>
            <a:r>
              <a:rPr lang="en-US" sz="2400" dirty="0">
                <a:cs typeface="Arial" panose="020B0604020202020204" pitchFamily="34" charset="0"/>
              </a:rPr>
              <a:t>The laboratory shall </a:t>
            </a:r>
            <a:r>
              <a:rPr lang="en-US" sz="2400" dirty="0">
                <a:solidFill>
                  <a:schemeClr val="accent6">
                    <a:lumMod val="75000"/>
                  </a:schemeClr>
                </a:solidFill>
                <a:cs typeface="Arial" panose="020B0604020202020204" pitchFamily="34" charset="0"/>
              </a:rPr>
              <a:t>provide information and instructions for pre-collection activities</a:t>
            </a:r>
            <a:r>
              <a:rPr lang="en-US" sz="2400" dirty="0">
                <a:cs typeface="Arial" panose="020B0604020202020204" pitchFamily="34" charset="0"/>
              </a:rPr>
              <a:t> with sufficient detail to ensure that the integrity of the sample is not compromised.</a:t>
            </a:r>
          </a:p>
          <a:p>
            <a:pPr algn="just"/>
            <a:r>
              <a:rPr lang="en-IN" sz="2400" dirty="0">
                <a:cs typeface="Arial" panose="020B0604020202020204" pitchFamily="34" charset="0"/>
              </a:rPr>
              <a:t>This shall include:</a:t>
            </a:r>
          </a:p>
          <a:p>
            <a:pPr algn="just">
              <a:buNone/>
            </a:pPr>
            <a:r>
              <a:rPr lang="en-US" sz="2200" dirty="0">
                <a:cs typeface="Arial" panose="020B0604020202020204" pitchFamily="34" charset="0"/>
              </a:rPr>
              <a:t>	a) preparation of the patient (e.g. instructions to caregivers, sample collectors and patients);</a:t>
            </a:r>
          </a:p>
          <a:p>
            <a:pPr algn="just">
              <a:buNone/>
            </a:pPr>
            <a:r>
              <a:rPr lang="en-US" sz="2200" dirty="0">
                <a:cs typeface="Arial" panose="020B0604020202020204" pitchFamily="34" charset="0"/>
              </a:rPr>
              <a:t>	b) type and amount of the primary sample to be collected with descriptions of the containers and any necessary additives, and when relevant the order of collecting samples;</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342308AB-E86E-45B5-AC84-3311E926189E}"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14</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algn="just">
              <a:buNone/>
            </a:pPr>
            <a:r>
              <a:rPr lang="en-IN" sz="2800" b="1" dirty="0">
                <a:cs typeface="Arial" panose="020B0604020202020204" pitchFamily="34" charset="0"/>
              </a:rPr>
              <a:t>7.2.4.2 Information for pre-collection activities</a:t>
            </a:r>
            <a:endParaRPr lang="en-IN" sz="2800" dirty="0">
              <a:cs typeface="Arial" panose="020B0604020202020204" pitchFamily="34" charset="0"/>
            </a:endParaRPr>
          </a:p>
          <a:p>
            <a:pPr algn="just">
              <a:buNone/>
            </a:pPr>
            <a:r>
              <a:rPr lang="en-US" sz="2600" dirty="0">
                <a:cs typeface="Arial" panose="020B0604020202020204" pitchFamily="34" charset="0"/>
              </a:rPr>
              <a:t>	</a:t>
            </a:r>
            <a:r>
              <a:rPr lang="en-IN" sz="2400" dirty="0">
                <a:cs typeface="Arial" panose="020B0604020202020204" pitchFamily="34" charset="0"/>
              </a:rPr>
              <a:t>This shall include (Contd):</a:t>
            </a:r>
          </a:p>
          <a:p>
            <a:pPr algn="just">
              <a:buNone/>
            </a:pPr>
            <a:r>
              <a:rPr lang="en-US" sz="2200" dirty="0">
                <a:cs typeface="Arial" panose="020B0604020202020204" pitchFamily="34" charset="0"/>
              </a:rPr>
              <a:t>	c) special timing of collection, where relevant;</a:t>
            </a:r>
          </a:p>
          <a:p>
            <a:pPr algn="just">
              <a:buNone/>
            </a:pPr>
            <a:r>
              <a:rPr lang="en-US" sz="2200" dirty="0">
                <a:cs typeface="Arial" panose="020B0604020202020204" pitchFamily="34" charset="0"/>
              </a:rPr>
              <a:t>	d) provision of clinical information relevant to, or affecting sample collection, examination performance or result interpretation (e.g. history of administration of drugs);</a:t>
            </a:r>
          </a:p>
          <a:p>
            <a:pPr algn="just">
              <a:buNone/>
            </a:pPr>
            <a:r>
              <a:rPr lang="en-US" sz="2200" dirty="0">
                <a:cs typeface="Arial" panose="020B0604020202020204" pitchFamily="34" charset="0"/>
              </a:rPr>
              <a:t>	e) sample labelling for unequivocal identification of the patient, as well as source and site of sample, and labelling, when several samples from the same patient are to be collected, including multiple pieces of tissue or slides;</a:t>
            </a:r>
          </a:p>
          <a:p>
            <a:pPr algn="just">
              <a:buNone/>
            </a:pPr>
            <a:r>
              <a:rPr lang="en-US" sz="2200" dirty="0">
                <a:cs typeface="Arial" panose="020B0604020202020204" pitchFamily="34" charset="0"/>
              </a:rPr>
              <a:t>	f) the laboratory’s criteria for acceptance and rejection of samples specific to the examinations requested.</a:t>
            </a:r>
          </a:p>
          <a:p>
            <a:pPr algn="just">
              <a:buNone/>
            </a:pPr>
            <a:endParaRPr lang="en-US" sz="2200" dirty="0">
              <a:cs typeface="Arial" panose="020B0604020202020204" pitchFamily="34" charset="0"/>
            </a:endParaRP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12E75A98-8514-4307-89F6-5720E004CF32}"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15</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pPr algn="just">
              <a:buNone/>
            </a:pPr>
            <a:r>
              <a:rPr lang="en-IN" sz="2800" b="1" dirty="0">
                <a:cs typeface="Arial" panose="020B0604020202020204" pitchFamily="34" charset="0"/>
              </a:rPr>
              <a:t>7.2.4.3 Patient consent</a:t>
            </a:r>
            <a:endParaRPr lang="en-IN" sz="2800" dirty="0">
              <a:cs typeface="Arial" panose="020B0604020202020204" pitchFamily="34" charset="0"/>
            </a:endParaRPr>
          </a:p>
          <a:p>
            <a:pPr algn="just">
              <a:buNone/>
            </a:pPr>
            <a:r>
              <a:rPr lang="en-US" sz="3100" dirty="0">
                <a:cs typeface="Arial" panose="020B0604020202020204" pitchFamily="34" charset="0"/>
              </a:rPr>
              <a:t>	</a:t>
            </a:r>
            <a:r>
              <a:rPr lang="en-US" sz="2400" dirty="0">
                <a:cs typeface="Arial" panose="020B0604020202020204" pitchFamily="34" charset="0"/>
              </a:rPr>
              <a:t>a) The laboratory shall </a:t>
            </a:r>
            <a:r>
              <a:rPr lang="en-US" sz="2400" dirty="0">
                <a:solidFill>
                  <a:schemeClr val="accent6">
                    <a:lumMod val="75000"/>
                  </a:schemeClr>
                </a:solidFill>
                <a:cs typeface="Arial" panose="020B0604020202020204" pitchFamily="34" charset="0"/>
              </a:rPr>
              <a:t>obtain the informed consent of the patient for all procedures</a:t>
            </a:r>
            <a:r>
              <a:rPr lang="en-US" sz="2400" dirty="0">
                <a:cs typeface="Arial" panose="020B0604020202020204" pitchFamily="34" charset="0"/>
              </a:rPr>
              <a:t> carried out on the patient.</a:t>
            </a:r>
          </a:p>
          <a:p>
            <a:pPr algn="just">
              <a:buNone/>
            </a:pPr>
            <a:r>
              <a:rPr lang="en-US" sz="2200" i="1" dirty="0">
                <a:cs typeface="Arial" panose="020B0604020202020204" pitchFamily="34" charset="0"/>
              </a:rPr>
              <a:t>	</a:t>
            </a:r>
            <a:r>
              <a:rPr lang="en-US" sz="2000" i="1" dirty="0">
                <a:cs typeface="Arial" panose="020B0604020202020204" pitchFamily="34" charset="0"/>
              </a:rPr>
              <a:t>NOTE For most routine laboratory procedures, consent can be inferred when the patient willingly submits to the sample collecting procedure, for example, venipuncture.</a:t>
            </a:r>
          </a:p>
          <a:p>
            <a:pPr algn="just">
              <a:buNone/>
            </a:pPr>
            <a:r>
              <a:rPr lang="en-US" sz="2400" dirty="0">
                <a:cs typeface="Arial" panose="020B0604020202020204" pitchFamily="34" charset="0"/>
              </a:rPr>
              <a:t>	</a:t>
            </a:r>
          </a:p>
          <a:p>
            <a:pPr algn="just">
              <a:buNone/>
            </a:pPr>
            <a:r>
              <a:rPr lang="en-US" sz="2400" dirty="0">
                <a:cs typeface="Arial" panose="020B0604020202020204" pitchFamily="34" charset="0"/>
              </a:rPr>
              <a:t>	b) </a:t>
            </a:r>
            <a:r>
              <a:rPr lang="en-US" sz="2400" dirty="0">
                <a:solidFill>
                  <a:schemeClr val="accent6">
                    <a:lumMod val="75000"/>
                  </a:schemeClr>
                </a:solidFill>
                <a:cs typeface="Arial" panose="020B0604020202020204" pitchFamily="34" charset="0"/>
              </a:rPr>
              <a:t>Special procedures</a:t>
            </a:r>
            <a:r>
              <a:rPr lang="en-US" sz="2400" dirty="0">
                <a:cs typeface="Arial" panose="020B0604020202020204" pitchFamily="34" charset="0"/>
              </a:rPr>
              <a:t>, including more invasive procedures, or those with an increased risk of complications to the procedure, may </a:t>
            </a:r>
            <a:r>
              <a:rPr lang="en-US" sz="2400" dirty="0">
                <a:solidFill>
                  <a:schemeClr val="accent6">
                    <a:lumMod val="75000"/>
                  </a:schemeClr>
                </a:solidFill>
                <a:cs typeface="Arial" panose="020B0604020202020204" pitchFamily="34" charset="0"/>
              </a:rPr>
              <a:t>need a more detailed explanation </a:t>
            </a:r>
            <a:r>
              <a:rPr lang="en-US" sz="2400" dirty="0">
                <a:cs typeface="Arial" panose="020B0604020202020204" pitchFamily="34" charset="0"/>
              </a:rPr>
              <a:t>and, in some cases, </a:t>
            </a:r>
            <a:r>
              <a:rPr lang="en-US" sz="2400" dirty="0">
                <a:solidFill>
                  <a:schemeClr val="accent6">
                    <a:lumMod val="75000"/>
                  </a:schemeClr>
                </a:solidFill>
                <a:cs typeface="Arial" panose="020B0604020202020204" pitchFamily="34" charset="0"/>
              </a:rPr>
              <a:t>recorded consent</a:t>
            </a:r>
            <a:r>
              <a:rPr lang="en-US" sz="2400" dirty="0">
                <a:cs typeface="Arial" panose="020B0604020202020204" pitchFamily="34" charset="0"/>
              </a:rPr>
              <a:t>.</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B5DBD5F3-4D75-4C79-82ED-363F662AFBE7}"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16</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normAutofit/>
          </a:bodyPr>
          <a:lstStyle/>
          <a:p>
            <a:pPr algn="just">
              <a:buNone/>
            </a:pPr>
            <a:r>
              <a:rPr lang="en-IN" sz="2800" b="1" dirty="0">
                <a:cs typeface="Arial" panose="020B0604020202020204" pitchFamily="34" charset="0"/>
              </a:rPr>
              <a:t>7.2.4.3 Patient consent (Contd)</a:t>
            </a:r>
            <a:endParaRPr lang="en-IN" sz="2800" dirty="0">
              <a:cs typeface="Arial" panose="020B0604020202020204" pitchFamily="34" charset="0"/>
            </a:endParaRPr>
          </a:p>
          <a:p>
            <a:pPr algn="just">
              <a:buNone/>
            </a:pPr>
            <a:r>
              <a:rPr lang="en-US" sz="2800" dirty="0">
                <a:cs typeface="Arial" panose="020B0604020202020204" pitchFamily="34" charset="0"/>
              </a:rPr>
              <a:t>	</a:t>
            </a:r>
            <a:r>
              <a:rPr lang="en-US" sz="2400" dirty="0">
                <a:cs typeface="Arial" panose="020B0604020202020204" pitchFamily="34" charset="0"/>
              </a:rPr>
              <a:t>c) If obtaining consent is not possible in emergency situations, the laboratory may carry out necessary procedures, provided they are in the patient’s best interest.</a:t>
            </a:r>
            <a:endParaRPr lang="en-US" sz="2400"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6916EA7A-0162-41FA-9CA3-684717D27DEC}"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17</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normAutofit/>
          </a:bodyPr>
          <a:lstStyle/>
          <a:p>
            <a:pPr algn="just">
              <a:buNone/>
            </a:pPr>
            <a:r>
              <a:rPr lang="en-IN" sz="2800" b="1" dirty="0">
                <a:cs typeface="Arial" panose="020B0604020202020204" pitchFamily="34" charset="0"/>
              </a:rPr>
              <a:t>7.2.4.4 Instructions for collection activities</a:t>
            </a:r>
            <a:endParaRPr lang="en-IN" sz="2800" dirty="0">
              <a:cs typeface="Arial" panose="020B0604020202020204" pitchFamily="34" charset="0"/>
            </a:endParaRPr>
          </a:p>
          <a:p>
            <a:pPr algn="just"/>
            <a:r>
              <a:rPr lang="en-US" sz="2400" dirty="0">
                <a:cs typeface="Arial" panose="020B0604020202020204" pitchFamily="34" charset="0"/>
              </a:rPr>
              <a:t>To ensure </a:t>
            </a:r>
            <a:r>
              <a:rPr lang="en-US" sz="2400" dirty="0">
                <a:solidFill>
                  <a:schemeClr val="accent6">
                    <a:lumMod val="75000"/>
                  </a:schemeClr>
                </a:solidFill>
                <a:cs typeface="Arial" panose="020B0604020202020204" pitchFamily="34" charset="0"/>
              </a:rPr>
              <a:t>safe, accurate and clinically appropriate sample collection and pre-examination storage</a:t>
            </a:r>
            <a:r>
              <a:rPr lang="en-US" sz="2400" dirty="0">
                <a:cs typeface="Arial" panose="020B0604020202020204" pitchFamily="34" charset="0"/>
              </a:rPr>
              <a:t>, the laboratory shall provide </a:t>
            </a:r>
            <a:r>
              <a:rPr lang="en-US" sz="2400" dirty="0">
                <a:solidFill>
                  <a:schemeClr val="accent6">
                    <a:lumMod val="75000"/>
                  </a:schemeClr>
                </a:solidFill>
                <a:cs typeface="Arial" panose="020B0604020202020204" pitchFamily="34" charset="0"/>
              </a:rPr>
              <a:t>instructions for</a:t>
            </a:r>
            <a:r>
              <a:rPr lang="en-US" sz="2400" dirty="0">
                <a:cs typeface="Arial" panose="020B0604020202020204" pitchFamily="34" charset="0"/>
              </a:rPr>
              <a:t>:</a:t>
            </a:r>
          </a:p>
          <a:p>
            <a:pPr algn="just">
              <a:buNone/>
            </a:pPr>
            <a:r>
              <a:rPr lang="en-US" sz="2400" dirty="0">
                <a:cs typeface="Arial" panose="020B0604020202020204" pitchFamily="34" charset="0"/>
              </a:rPr>
              <a:t>	a) verification of the identity of the patient from whom a primary sample is collected;</a:t>
            </a:r>
          </a:p>
          <a:p>
            <a:pPr algn="just">
              <a:buNone/>
            </a:pPr>
            <a:r>
              <a:rPr lang="en-US" sz="2400" dirty="0">
                <a:cs typeface="Arial" panose="020B0604020202020204" pitchFamily="34" charset="0"/>
              </a:rPr>
              <a:t>	b) verification and when relevant, recording that the patient meets pre-examination requirements [e.g. fasting status, medication status (time of last dose, cessation), sample collection at predetermined time or time intervals];</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643FDB77-0AC7-492D-BC41-5A16B3D0CD8C}"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18</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normAutofit/>
          </a:bodyPr>
          <a:lstStyle/>
          <a:p>
            <a:pPr algn="just">
              <a:buNone/>
            </a:pPr>
            <a:r>
              <a:rPr lang="en-IN" sz="2800" b="1" dirty="0">
                <a:cs typeface="Arial" panose="020B0604020202020204" pitchFamily="34" charset="0"/>
              </a:rPr>
              <a:t>7.2.4.4 Instructions for collection activities</a:t>
            </a:r>
            <a:endParaRPr lang="en-IN" sz="2800" dirty="0">
              <a:cs typeface="Arial" panose="020B0604020202020204" pitchFamily="34" charset="0"/>
            </a:endParaRPr>
          </a:p>
          <a:p>
            <a:pPr algn="just">
              <a:buNone/>
            </a:pPr>
            <a:r>
              <a:rPr lang="en-US" sz="2400" dirty="0">
                <a:cs typeface="Arial" panose="020B0604020202020204" pitchFamily="34" charset="0"/>
              </a:rPr>
              <a:t>	c) collection of primary samples, with descriptions of the primary sample containers and any necessary additives, as well as the order of sample collection, where relevant;</a:t>
            </a:r>
          </a:p>
          <a:p>
            <a:pPr algn="just">
              <a:buNone/>
            </a:pPr>
            <a:r>
              <a:rPr lang="en-US" sz="2400" dirty="0">
                <a:cs typeface="Arial" panose="020B0604020202020204" pitchFamily="34" charset="0"/>
              </a:rPr>
              <a:t>	d) labelling of primary samples in a manner that provides an unequivocal link with the patients from whom they are collected;</a:t>
            </a:r>
          </a:p>
          <a:p>
            <a:pPr algn="just">
              <a:buNone/>
            </a:pPr>
            <a:r>
              <a:rPr lang="en-US" sz="2400" dirty="0">
                <a:cs typeface="Arial" panose="020B0604020202020204" pitchFamily="34" charset="0"/>
              </a:rPr>
              <a:t>	e) recording of the identity of the person collecting the primary sample and the collection date, and, when relevant, recording of the collection time;</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66180303-788F-4605-983E-5C812AF443D6}"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19</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dirty="0">
                <a:latin typeface="+mn-lt"/>
              </a:rPr>
              <a:t>ISO 15189: 2022, Update</a:t>
            </a:r>
            <a:br>
              <a:rPr lang="en-US" dirty="0">
                <a:latin typeface="+mn-lt"/>
              </a:rPr>
            </a:br>
            <a:r>
              <a:rPr lang="en-US" dirty="0">
                <a:latin typeface="+mn-lt"/>
              </a:rPr>
              <a:t>Clause 7, Process requirements</a:t>
            </a:r>
          </a:p>
        </p:txBody>
      </p:sp>
      <p:sp>
        <p:nvSpPr>
          <p:cNvPr id="3" name="Subtitle 2"/>
          <p:cNvSpPr>
            <a:spLocks noGrp="1"/>
          </p:cNvSpPr>
          <p:nvPr>
            <p:ph type="subTitle" idx="1"/>
          </p:nvPr>
        </p:nvSpPr>
        <p:spPr>
          <a:xfrm>
            <a:off x="1371600" y="3886200"/>
            <a:ext cx="6705600" cy="1752600"/>
          </a:xfrm>
        </p:spPr>
        <p:txBody>
          <a:bodyPr>
            <a:normAutofit fontScale="85000" lnSpcReduction="10000"/>
          </a:bodyPr>
          <a:lstStyle/>
          <a:p>
            <a:pPr marL="514350" indent="-514350" algn="l">
              <a:lnSpc>
                <a:spcPts val="2800"/>
              </a:lnSpc>
              <a:buFont typeface="Arial" pitchFamily="34" charset="0"/>
              <a:buChar char="•"/>
            </a:pPr>
            <a:r>
              <a:rPr lang="en-US" sz="3300" dirty="0">
                <a:solidFill>
                  <a:schemeClr val="accent6">
                    <a:lumMod val="75000"/>
                  </a:schemeClr>
                </a:solidFill>
              </a:rPr>
              <a:t>Dr Bipin Patel, MD</a:t>
            </a:r>
          </a:p>
          <a:p>
            <a:pPr marL="514350" indent="-514350" algn="l">
              <a:lnSpc>
                <a:spcPts val="2800"/>
              </a:lnSpc>
            </a:pPr>
            <a:r>
              <a:rPr lang="en-US" sz="2400" dirty="0"/>
              <a:t>	</a:t>
            </a:r>
            <a:r>
              <a:rPr lang="en-US" sz="2800" dirty="0"/>
              <a:t>Sterling Hospital &amp; QAF (Founder),  Ahmedabad</a:t>
            </a:r>
          </a:p>
          <a:p>
            <a:pPr marL="514350" indent="-514350" algn="l">
              <a:lnSpc>
                <a:spcPts val="2800"/>
              </a:lnSpc>
              <a:buFont typeface="Arial" pitchFamily="34" charset="0"/>
              <a:buChar char="•"/>
            </a:pPr>
            <a:r>
              <a:rPr lang="en-US" sz="3300" dirty="0">
                <a:solidFill>
                  <a:schemeClr val="accent6">
                    <a:lumMod val="75000"/>
                  </a:schemeClr>
                </a:solidFill>
              </a:rPr>
              <a:t>Dr Prashant Parikh, MD</a:t>
            </a:r>
          </a:p>
          <a:p>
            <a:pPr marL="514350" indent="-514350" algn="l">
              <a:lnSpc>
                <a:spcPts val="2800"/>
              </a:lnSpc>
            </a:pPr>
            <a:r>
              <a:rPr lang="en-US" sz="2800" dirty="0"/>
              <a:t>	NSRL, Ahmedabad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normAutofit/>
          </a:bodyPr>
          <a:lstStyle/>
          <a:p>
            <a:pPr algn="just">
              <a:buNone/>
            </a:pPr>
            <a:r>
              <a:rPr lang="en-IN" sz="2800" b="1" dirty="0">
                <a:cs typeface="Arial" panose="020B0604020202020204" pitchFamily="34" charset="0"/>
              </a:rPr>
              <a:t>7.2.4.4 Instructions for collection activities</a:t>
            </a:r>
            <a:endParaRPr lang="en-IN" sz="2800" dirty="0">
              <a:cs typeface="Arial" panose="020B0604020202020204" pitchFamily="34" charset="0"/>
            </a:endParaRPr>
          </a:p>
          <a:p>
            <a:pPr algn="just">
              <a:buNone/>
            </a:pPr>
            <a:r>
              <a:rPr lang="en-US" sz="2400" dirty="0">
                <a:cs typeface="Arial" panose="020B0604020202020204" pitchFamily="34" charset="0"/>
              </a:rPr>
              <a:t>	f) requirements for separating or dividing the primary sample when necessary;</a:t>
            </a:r>
          </a:p>
          <a:p>
            <a:pPr algn="just">
              <a:buNone/>
            </a:pPr>
            <a:r>
              <a:rPr lang="en-US" sz="2400" dirty="0">
                <a:cs typeface="Arial" panose="020B0604020202020204" pitchFamily="34" charset="0"/>
              </a:rPr>
              <a:t>	g) stabilization and proper storage conditions before collected samples are delivered to the laboratory;</a:t>
            </a:r>
          </a:p>
          <a:p>
            <a:pPr algn="just">
              <a:buNone/>
            </a:pPr>
            <a:r>
              <a:rPr lang="en-US" sz="2400" dirty="0">
                <a:cs typeface="Arial" panose="020B0604020202020204" pitchFamily="34" charset="0"/>
              </a:rPr>
              <a:t>	h) safe disposal of materials used in the collection process.</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4BF7B47D-DBE5-4E86-B2B2-DBBF80E0E2D2}"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20</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normAutofit/>
          </a:bodyPr>
          <a:lstStyle/>
          <a:p>
            <a:pPr algn="just">
              <a:buNone/>
            </a:pPr>
            <a:r>
              <a:rPr lang="en-IN" sz="2800" b="1" dirty="0">
                <a:cs typeface="Arial" panose="020B0604020202020204" pitchFamily="34" charset="0"/>
              </a:rPr>
              <a:t>7.2.5 Sample transportation</a:t>
            </a:r>
            <a:endParaRPr lang="en-IN" sz="2800" dirty="0">
              <a:cs typeface="Arial" panose="020B0604020202020204" pitchFamily="34" charset="0"/>
            </a:endParaRPr>
          </a:p>
          <a:p>
            <a:pPr algn="just">
              <a:buNone/>
            </a:pPr>
            <a:r>
              <a:rPr lang="en-US" sz="2400" dirty="0">
                <a:cs typeface="Arial" panose="020B0604020202020204" pitchFamily="34" charset="0"/>
              </a:rPr>
              <a:t>	a) To ensure the </a:t>
            </a:r>
            <a:r>
              <a:rPr lang="en-US" sz="2400" dirty="0">
                <a:solidFill>
                  <a:schemeClr val="accent6">
                    <a:lumMod val="75000"/>
                  </a:schemeClr>
                </a:solidFill>
                <a:cs typeface="Arial" panose="020B0604020202020204" pitchFamily="34" charset="0"/>
              </a:rPr>
              <a:t>timely and safe transportation of samples</a:t>
            </a:r>
            <a:r>
              <a:rPr lang="en-US" sz="2400" dirty="0">
                <a:cs typeface="Arial" panose="020B0604020202020204" pitchFamily="34" charset="0"/>
              </a:rPr>
              <a:t>, the laboratory shall provide </a:t>
            </a:r>
            <a:r>
              <a:rPr lang="en-US" sz="2400" dirty="0">
                <a:solidFill>
                  <a:schemeClr val="accent6">
                    <a:lumMod val="75000"/>
                  </a:schemeClr>
                </a:solidFill>
                <a:cs typeface="Arial" panose="020B0604020202020204" pitchFamily="34" charset="0"/>
              </a:rPr>
              <a:t>instructions for</a:t>
            </a:r>
            <a:r>
              <a:rPr lang="en-US" sz="2400" dirty="0">
                <a:cs typeface="Arial" panose="020B0604020202020204" pitchFamily="34" charset="0"/>
              </a:rPr>
              <a:t>:</a:t>
            </a:r>
          </a:p>
          <a:p>
            <a:pPr lvl="1" algn="just">
              <a:buNone/>
            </a:pPr>
            <a:r>
              <a:rPr lang="en-US" sz="2200" dirty="0">
                <a:cs typeface="Arial" panose="020B0604020202020204" pitchFamily="34" charset="0"/>
              </a:rPr>
              <a:t>1) packaging of samples for transportation;</a:t>
            </a:r>
          </a:p>
          <a:p>
            <a:pPr lvl="1" algn="just">
              <a:buNone/>
            </a:pPr>
            <a:r>
              <a:rPr lang="en-US" sz="2200" dirty="0">
                <a:cs typeface="Arial" panose="020B0604020202020204" pitchFamily="34" charset="0"/>
              </a:rPr>
              <a:t>2) ensuring the time between collection and receipt in the laboratory is appropriate for the requested examinations;</a:t>
            </a:r>
          </a:p>
          <a:p>
            <a:pPr lvl="1" algn="just">
              <a:buNone/>
            </a:pPr>
            <a:r>
              <a:rPr lang="en-US" sz="2200" dirty="0">
                <a:cs typeface="Arial" panose="020B0604020202020204" pitchFamily="34" charset="0"/>
              </a:rPr>
              <a:t>3) maintaining the temperature interval specified for sample collection and handling;</a:t>
            </a:r>
          </a:p>
          <a:p>
            <a:pPr lvl="1" algn="just">
              <a:buNone/>
            </a:pPr>
            <a:r>
              <a:rPr lang="en-US" sz="2200" dirty="0">
                <a:cs typeface="Arial" panose="020B0604020202020204" pitchFamily="34" charset="0"/>
              </a:rPr>
              <a:t>4) any specific requirements to ensure integrity of samples, e.g. use of designated preservatives</a:t>
            </a:r>
            <a:r>
              <a:rPr lang="en-US" sz="2200" dirty="0">
                <a:latin typeface="Arial" panose="020B0604020202020204" pitchFamily="34" charset="0"/>
                <a:cs typeface="Arial" panose="020B0604020202020204" pitchFamily="34" charset="0"/>
              </a:rPr>
              <a:t>.</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87967E3E-1935-414F-823F-F6059486EC3A}"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21</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normAutofit/>
          </a:bodyPr>
          <a:lstStyle/>
          <a:p>
            <a:pPr algn="just">
              <a:buNone/>
            </a:pPr>
            <a:r>
              <a:rPr lang="en-IN" sz="2800" b="1" dirty="0">
                <a:cs typeface="Arial" panose="020B0604020202020204" pitchFamily="34" charset="0"/>
              </a:rPr>
              <a:t>7.2.5 Sample transportation</a:t>
            </a:r>
            <a:endParaRPr lang="en-IN" sz="2800" dirty="0">
              <a:cs typeface="Arial" panose="020B0604020202020204" pitchFamily="34" charset="0"/>
            </a:endParaRPr>
          </a:p>
          <a:p>
            <a:pPr algn="just">
              <a:buNone/>
            </a:pPr>
            <a:r>
              <a:rPr lang="en-US" sz="2400" dirty="0">
                <a:cs typeface="Arial" panose="020B0604020202020204" pitchFamily="34" charset="0"/>
              </a:rPr>
              <a:t>	b) When sample integrity is compromised and the safety of the carrier or the general public is placed at risk, the organization responsible for the transport of the sample shall be notified immediately and measures taken to mitigate the risk and to avoid recurrence.</a:t>
            </a:r>
          </a:p>
          <a:p>
            <a:pPr algn="just">
              <a:buNone/>
            </a:pPr>
            <a:r>
              <a:rPr lang="en-US" sz="2400" dirty="0">
                <a:cs typeface="Arial" panose="020B0604020202020204" pitchFamily="34" charset="0"/>
              </a:rPr>
              <a:t>	c) The laboratory shall </a:t>
            </a:r>
            <a:r>
              <a:rPr lang="en-US" sz="2400" dirty="0">
                <a:solidFill>
                  <a:schemeClr val="accent6">
                    <a:lumMod val="75000"/>
                  </a:schemeClr>
                </a:solidFill>
                <a:cs typeface="Arial" panose="020B0604020202020204" pitchFamily="34" charset="0"/>
              </a:rPr>
              <a:t>establish and periodically evaluate adequacy of sample transportation systems</a:t>
            </a:r>
            <a:r>
              <a:rPr lang="en-US" sz="2400" dirty="0">
                <a:cs typeface="Arial" panose="020B0604020202020204" pitchFamily="34" charset="0"/>
              </a:rPr>
              <a:t>.</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8B6E9868-E66E-4A0C-8845-BD3E1CA3E7DD}"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22</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noAutofit/>
          </a:bodyPr>
          <a:lstStyle/>
          <a:p>
            <a:pPr algn="just">
              <a:buNone/>
            </a:pPr>
            <a:r>
              <a:rPr lang="en-IN" sz="2800" b="1" dirty="0">
                <a:cs typeface="Arial" panose="020B0604020202020204" pitchFamily="34" charset="0"/>
              </a:rPr>
              <a:t>7.2.6 Sample receipt</a:t>
            </a:r>
            <a:endParaRPr lang="en-IN" sz="2800" dirty="0">
              <a:cs typeface="Arial" panose="020B0604020202020204" pitchFamily="34" charset="0"/>
            </a:endParaRPr>
          </a:p>
          <a:p>
            <a:pPr algn="just"/>
            <a:r>
              <a:rPr lang="en-IN" sz="2800" b="1" dirty="0">
                <a:cs typeface="Arial" panose="020B0604020202020204" pitchFamily="34" charset="0"/>
              </a:rPr>
              <a:t>7.2.6.1 Sample receipt procedure</a:t>
            </a:r>
            <a:endParaRPr lang="en-IN" sz="2800" dirty="0">
              <a:cs typeface="Arial" panose="020B0604020202020204" pitchFamily="34" charset="0"/>
            </a:endParaRPr>
          </a:p>
          <a:p>
            <a:pPr algn="just"/>
            <a:r>
              <a:rPr lang="en-US" sz="2400" dirty="0">
                <a:cs typeface="Arial" panose="020B0604020202020204" pitchFamily="34" charset="0"/>
              </a:rPr>
              <a:t>The laboratory shall have a </a:t>
            </a:r>
            <a:r>
              <a:rPr lang="en-US" sz="2400" dirty="0">
                <a:solidFill>
                  <a:schemeClr val="accent6">
                    <a:lumMod val="75000"/>
                  </a:schemeClr>
                </a:solidFill>
                <a:cs typeface="Arial" panose="020B0604020202020204" pitchFamily="34" charset="0"/>
              </a:rPr>
              <a:t>procedure for sample receipt</a:t>
            </a:r>
            <a:r>
              <a:rPr lang="en-US" sz="2400" dirty="0">
                <a:cs typeface="Arial" panose="020B0604020202020204" pitchFamily="34" charset="0"/>
              </a:rPr>
              <a:t> that includes:</a:t>
            </a:r>
          </a:p>
          <a:p>
            <a:pPr algn="just">
              <a:buNone/>
            </a:pPr>
            <a:r>
              <a:rPr lang="en-US" sz="2400" dirty="0">
                <a:cs typeface="Arial" panose="020B0604020202020204" pitchFamily="34" charset="0"/>
              </a:rPr>
              <a:t>	a) the unequivocal traceability of samples by request and labelling, to a uniquely identified patient and when applicable the anatomical site;</a:t>
            </a:r>
          </a:p>
          <a:p>
            <a:pPr algn="just">
              <a:buNone/>
            </a:pPr>
            <a:r>
              <a:rPr lang="en-US" sz="2400" dirty="0">
                <a:cs typeface="Arial" panose="020B0604020202020204" pitchFamily="34" charset="0"/>
              </a:rPr>
              <a:t>	b) criteria for acceptance and rejection of samples;</a:t>
            </a:r>
          </a:p>
          <a:p>
            <a:pPr algn="just">
              <a:buNone/>
            </a:pPr>
            <a:r>
              <a:rPr lang="en-US" sz="2400" dirty="0">
                <a:cs typeface="Arial" panose="020B0604020202020204" pitchFamily="34" charset="0"/>
              </a:rPr>
              <a:t>	c) recording the date and time of receipt of the sample when relevant;</a:t>
            </a:r>
          </a:p>
          <a:p>
            <a:pPr algn="just">
              <a:buNone/>
            </a:pPr>
            <a:r>
              <a:rPr lang="en-US" sz="2400" dirty="0">
                <a:cs typeface="Arial" panose="020B0604020202020204" pitchFamily="34" charset="0"/>
              </a:rPr>
              <a:t>	</a:t>
            </a:r>
          </a:p>
          <a:p>
            <a:endParaRPr lang="en-US" sz="2400"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D7F0C53C-7D46-464E-B54E-B1FF9C647B00}"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23</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noAutofit/>
          </a:bodyPr>
          <a:lstStyle/>
          <a:p>
            <a:pPr algn="just">
              <a:buNone/>
            </a:pPr>
            <a:r>
              <a:rPr lang="en-IN" sz="2800" b="1" dirty="0">
                <a:cs typeface="Arial" panose="020B0604020202020204" pitchFamily="34" charset="0"/>
              </a:rPr>
              <a:t>7.2.6 Sample receipt</a:t>
            </a:r>
            <a:endParaRPr lang="en-IN" sz="2800" dirty="0">
              <a:cs typeface="Arial" panose="020B0604020202020204" pitchFamily="34" charset="0"/>
            </a:endParaRPr>
          </a:p>
          <a:p>
            <a:pPr algn="just"/>
            <a:r>
              <a:rPr lang="en-IN" sz="2800" b="1" dirty="0">
                <a:cs typeface="Arial" panose="020B0604020202020204" pitchFamily="34" charset="0"/>
              </a:rPr>
              <a:t>7.2.6.1 Sample receipt procedure</a:t>
            </a:r>
            <a:endParaRPr lang="en-IN" sz="2800" dirty="0">
              <a:cs typeface="Arial" panose="020B0604020202020204" pitchFamily="34" charset="0"/>
            </a:endParaRPr>
          </a:p>
          <a:p>
            <a:pPr algn="just"/>
            <a:r>
              <a:rPr lang="en-US" sz="2400" dirty="0">
                <a:cs typeface="Arial" panose="020B0604020202020204" pitchFamily="34" charset="0"/>
              </a:rPr>
              <a:t>The laboratory shall have a </a:t>
            </a:r>
            <a:r>
              <a:rPr lang="en-US" sz="2400" dirty="0">
                <a:solidFill>
                  <a:schemeClr val="accent6">
                    <a:lumMod val="75000"/>
                  </a:schemeClr>
                </a:solidFill>
                <a:cs typeface="Arial" panose="020B0604020202020204" pitchFamily="34" charset="0"/>
              </a:rPr>
              <a:t>procedure for sample receipt </a:t>
            </a:r>
            <a:r>
              <a:rPr lang="en-US" sz="2400" dirty="0">
                <a:cs typeface="Arial" panose="020B0604020202020204" pitchFamily="34" charset="0"/>
              </a:rPr>
              <a:t>that includes (Contd):</a:t>
            </a:r>
          </a:p>
          <a:p>
            <a:pPr algn="just">
              <a:buNone/>
            </a:pPr>
            <a:r>
              <a:rPr lang="en-US" sz="2400" dirty="0">
                <a:cs typeface="Arial" panose="020B0604020202020204" pitchFamily="34" charset="0"/>
              </a:rPr>
              <a:t>	d) recording the identity of the person receiving the sample, when relevant;</a:t>
            </a:r>
          </a:p>
          <a:p>
            <a:pPr algn="just">
              <a:buNone/>
            </a:pPr>
            <a:r>
              <a:rPr lang="en-US" sz="2400" dirty="0">
                <a:cs typeface="Arial" panose="020B0604020202020204" pitchFamily="34" charset="0"/>
              </a:rPr>
              <a:t>	e) evaluation of received samples, by authorized personnel, to ensure compliance with acceptability criteria relevant for the requested examination(s);</a:t>
            </a:r>
          </a:p>
          <a:p>
            <a:pPr algn="just">
              <a:buNone/>
            </a:pPr>
            <a:endParaRPr lang="en-US" sz="2400" dirty="0">
              <a:cs typeface="Arial" panose="020B0604020202020204" pitchFamily="34" charset="0"/>
            </a:endParaRPr>
          </a:p>
          <a:p>
            <a:endParaRPr lang="en-US" sz="2400"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E6516F6B-44E4-4608-ACAD-9C71359BFE88}"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24</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noAutofit/>
          </a:bodyPr>
          <a:lstStyle/>
          <a:p>
            <a:pPr algn="just">
              <a:buNone/>
            </a:pPr>
            <a:r>
              <a:rPr lang="en-IN" sz="2800" b="1" dirty="0">
                <a:cs typeface="Arial" panose="020B0604020202020204" pitchFamily="34" charset="0"/>
              </a:rPr>
              <a:t>7.2.6 Sample receipt</a:t>
            </a:r>
            <a:endParaRPr lang="en-IN" sz="2800" dirty="0">
              <a:cs typeface="Arial" panose="020B0604020202020204" pitchFamily="34" charset="0"/>
            </a:endParaRPr>
          </a:p>
          <a:p>
            <a:pPr algn="just"/>
            <a:r>
              <a:rPr lang="en-IN" sz="2800" b="1" dirty="0">
                <a:cs typeface="Arial" panose="020B0604020202020204" pitchFamily="34" charset="0"/>
              </a:rPr>
              <a:t>7.2.6.1 Sample receipt procedure</a:t>
            </a:r>
            <a:endParaRPr lang="en-IN" sz="2800" dirty="0">
              <a:cs typeface="Arial" panose="020B0604020202020204" pitchFamily="34" charset="0"/>
            </a:endParaRPr>
          </a:p>
          <a:p>
            <a:pPr algn="just"/>
            <a:r>
              <a:rPr lang="en-US" sz="2400" dirty="0">
                <a:cs typeface="Arial" panose="020B0604020202020204" pitchFamily="34" charset="0"/>
              </a:rPr>
              <a:t>The laboratory shall have a </a:t>
            </a:r>
            <a:r>
              <a:rPr lang="en-US" sz="2400" dirty="0">
                <a:solidFill>
                  <a:schemeClr val="accent6">
                    <a:lumMod val="75000"/>
                  </a:schemeClr>
                </a:solidFill>
                <a:cs typeface="Arial" panose="020B0604020202020204" pitchFamily="34" charset="0"/>
              </a:rPr>
              <a:t>procedure for sample receipt </a:t>
            </a:r>
            <a:r>
              <a:rPr lang="en-US" sz="2400" dirty="0">
                <a:cs typeface="Arial" panose="020B0604020202020204" pitchFamily="34" charset="0"/>
              </a:rPr>
              <a:t>that includes (Contd ):</a:t>
            </a:r>
          </a:p>
          <a:p>
            <a:pPr algn="just">
              <a:buNone/>
            </a:pPr>
            <a:r>
              <a:rPr lang="en-US" sz="2400" dirty="0">
                <a:cs typeface="Arial" panose="020B0604020202020204" pitchFamily="34" charset="0"/>
              </a:rPr>
              <a:t>	f) instructions for samples specifically marked as urgent, which include details of special labelling, transport, any rapid processing method, turnaround times, and special reporting criteria to be followed;</a:t>
            </a:r>
          </a:p>
          <a:p>
            <a:pPr algn="just">
              <a:buNone/>
            </a:pPr>
            <a:r>
              <a:rPr lang="en-US" sz="2400" dirty="0">
                <a:cs typeface="Arial" panose="020B0604020202020204" pitchFamily="34" charset="0"/>
              </a:rPr>
              <a:t>	g) ensuring that all portions of the sample shall be unequivocally traceable to the original sample.</a:t>
            </a:r>
          </a:p>
          <a:p>
            <a:pPr algn="just">
              <a:buNone/>
            </a:pPr>
            <a:endParaRPr lang="en-US" sz="2400" dirty="0">
              <a:cs typeface="Arial" panose="020B0604020202020204" pitchFamily="34" charset="0"/>
            </a:endParaRPr>
          </a:p>
          <a:p>
            <a:endParaRPr lang="en-US" sz="2400"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AF1EC742-B982-48AF-B57D-0C50F1FA9F6E}"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25</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normAutofit/>
          </a:bodyPr>
          <a:lstStyle/>
          <a:p>
            <a:pPr algn="just">
              <a:buNone/>
            </a:pPr>
            <a:r>
              <a:rPr lang="en-IN" sz="2800" b="1" dirty="0">
                <a:cs typeface="Arial" panose="020B0604020202020204" pitchFamily="34" charset="0"/>
              </a:rPr>
              <a:t>7.2.6.2 Sample acceptance exceptions</a:t>
            </a:r>
            <a:endParaRPr lang="en-IN" sz="2800" dirty="0">
              <a:cs typeface="Arial" panose="020B0604020202020204" pitchFamily="34" charset="0"/>
            </a:endParaRPr>
          </a:p>
          <a:p>
            <a:pPr algn="just"/>
            <a:r>
              <a:rPr lang="en-US" sz="2400" dirty="0">
                <a:cs typeface="Arial" panose="020B0604020202020204" pitchFamily="34" charset="0"/>
              </a:rPr>
              <a:t>a) The laboratory shall have a </a:t>
            </a:r>
            <a:r>
              <a:rPr lang="en-US" sz="2400" dirty="0">
                <a:solidFill>
                  <a:schemeClr val="accent6">
                    <a:lumMod val="75000"/>
                  </a:schemeClr>
                </a:solidFill>
                <a:cs typeface="Arial" panose="020B0604020202020204" pitchFamily="34" charset="0"/>
              </a:rPr>
              <a:t>process</a:t>
            </a:r>
            <a:r>
              <a:rPr lang="en-US" sz="2400" dirty="0">
                <a:cs typeface="Arial" panose="020B0604020202020204" pitchFamily="34" charset="0"/>
              </a:rPr>
              <a:t> that considers the best interests of the patient in receiving care, </a:t>
            </a:r>
            <a:r>
              <a:rPr lang="en-US" sz="2400" dirty="0">
                <a:solidFill>
                  <a:schemeClr val="accent6">
                    <a:lumMod val="75000"/>
                  </a:schemeClr>
                </a:solidFill>
                <a:cs typeface="Arial" panose="020B0604020202020204" pitchFamily="34" charset="0"/>
              </a:rPr>
              <a:t>when a sample has been compromised due to</a:t>
            </a:r>
            <a:r>
              <a:rPr lang="en-US" sz="2400" dirty="0">
                <a:cs typeface="Arial" panose="020B0604020202020204" pitchFamily="34" charset="0"/>
              </a:rPr>
              <a:t>:</a:t>
            </a:r>
          </a:p>
          <a:p>
            <a:pPr lvl="1" algn="just">
              <a:buNone/>
            </a:pPr>
            <a:r>
              <a:rPr lang="en-IN" sz="2200" dirty="0">
                <a:cs typeface="Arial" panose="020B0604020202020204" pitchFamily="34" charset="0"/>
              </a:rPr>
              <a:t>1) incorrect patient or sample identification,</a:t>
            </a:r>
          </a:p>
          <a:p>
            <a:pPr lvl="1" algn="just">
              <a:buNone/>
            </a:pPr>
            <a:r>
              <a:rPr lang="en-US" sz="2200" dirty="0">
                <a:cs typeface="Arial" panose="020B0604020202020204" pitchFamily="34" charset="0"/>
              </a:rPr>
              <a:t>2) sample instability due to, for example, delay in transport,</a:t>
            </a:r>
          </a:p>
          <a:p>
            <a:pPr lvl="1" algn="just">
              <a:buNone/>
            </a:pPr>
            <a:r>
              <a:rPr lang="en-US" sz="2200" dirty="0">
                <a:cs typeface="Arial" panose="020B0604020202020204" pitchFamily="34" charset="0"/>
              </a:rPr>
              <a:t>3) incorrect storage or handling temperature,</a:t>
            </a:r>
          </a:p>
          <a:p>
            <a:pPr lvl="1" algn="just">
              <a:buNone/>
            </a:pPr>
            <a:r>
              <a:rPr lang="en-IN" sz="2200" dirty="0">
                <a:cs typeface="Arial" panose="020B0604020202020204" pitchFamily="34" charset="0"/>
              </a:rPr>
              <a:t>4) inappropriate container(s), and</a:t>
            </a:r>
          </a:p>
          <a:p>
            <a:pPr lvl="1" algn="just">
              <a:buNone/>
            </a:pPr>
            <a:r>
              <a:rPr lang="en-IN" sz="2200" dirty="0">
                <a:cs typeface="Arial" panose="020B0604020202020204" pitchFamily="34" charset="0"/>
              </a:rPr>
              <a:t>5) insufficient sample volume.</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0D9E58BE-D707-46C6-833D-B5C6D8C37D1E}"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26</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lstStyle/>
          <a:p>
            <a:pPr algn="just">
              <a:buNone/>
            </a:pPr>
            <a:r>
              <a:rPr lang="en-IN" sz="2800" b="1" dirty="0">
                <a:cs typeface="Arial" panose="020B0604020202020204" pitchFamily="34" charset="0"/>
              </a:rPr>
              <a:t>7.2.6.2 Sample acceptance exceptions</a:t>
            </a:r>
            <a:endParaRPr lang="en-IN" sz="2800" dirty="0">
              <a:cs typeface="Arial" panose="020B0604020202020204" pitchFamily="34" charset="0"/>
            </a:endParaRPr>
          </a:p>
          <a:p>
            <a:pPr algn="just"/>
            <a:r>
              <a:rPr lang="en-US" sz="2400" dirty="0">
                <a:cs typeface="Arial" panose="020B0604020202020204" pitchFamily="34" charset="0"/>
              </a:rPr>
              <a:t>b) When a </a:t>
            </a:r>
            <a:r>
              <a:rPr lang="en-US" sz="2400" dirty="0">
                <a:solidFill>
                  <a:schemeClr val="accent6">
                    <a:lumMod val="75000"/>
                  </a:schemeClr>
                </a:solidFill>
                <a:cs typeface="Arial" panose="020B0604020202020204" pitchFamily="34" charset="0"/>
              </a:rPr>
              <a:t>compromised clinically critical or irreplaceable sample</a:t>
            </a:r>
            <a:r>
              <a:rPr lang="en-US" sz="2400" dirty="0">
                <a:cs typeface="Arial" panose="020B0604020202020204" pitchFamily="34" charset="0"/>
              </a:rPr>
              <a:t> is accepted, after consideration of the risk to patient safety, the final report shall indicate the nature of the problem and where applicable, advising caution when interpreting results that can be affected.</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D4E7B4C2-B51D-431D-B512-0B70E9F1C26B}"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27</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lstStyle/>
          <a:p>
            <a:pPr algn="just">
              <a:buNone/>
            </a:pPr>
            <a:r>
              <a:rPr lang="en-IN" sz="2800" b="1" dirty="0">
                <a:cs typeface="Arial" panose="020B0604020202020204" pitchFamily="34" charset="0"/>
              </a:rPr>
              <a:t>7.2.7 Pre-examination handling, preparation, and  storage</a:t>
            </a:r>
            <a:endParaRPr lang="en-IN" sz="2800" dirty="0">
              <a:cs typeface="Arial" panose="020B0604020202020204" pitchFamily="34" charset="0"/>
            </a:endParaRPr>
          </a:p>
          <a:p>
            <a:pPr algn="just"/>
            <a:r>
              <a:rPr lang="en-IN" sz="2800" b="1" dirty="0">
                <a:cs typeface="Arial" panose="020B0604020202020204" pitchFamily="34" charset="0"/>
              </a:rPr>
              <a:t>7.2.7.1 Sample protection</a:t>
            </a:r>
            <a:endParaRPr lang="en-IN" sz="2800" dirty="0">
              <a:cs typeface="Arial" panose="020B0604020202020204" pitchFamily="34" charset="0"/>
            </a:endParaRPr>
          </a:p>
          <a:p>
            <a:pPr algn="just"/>
            <a:r>
              <a:rPr lang="en-US" sz="2400" dirty="0">
                <a:cs typeface="Arial" panose="020B0604020202020204" pitchFamily="34" charset="0"/>
              </a:rPr>
              <a:t>The laboratory shall have </a:t>
            </a:r>
            <a:r>
              <a:rPr lang="en-US" sz="2400" dirty="0">
                <a:solidFill>
                  <a:schemeClr val="accent6">
                    <a:lumMod val="75000"/>
                  </a:schemeClr>
                </a:solidFill>
                <a:cs typeface="Arial" panose="020B0604020202020204" pitchFamily="34" charset="0"/>
              </a:rPr>
              <a:t>procedures and appropriate facilities for securing patient samples</a:t>
            </a:r>
            <a:r>
              <a:rPr lang="en-US" sz="2400" dirty="0">
                <a:cs typeface="Arial" panose="020B0604020202020204" pitchFamily="34" charset="0"/>
              </a:rPr>
              <a:t>, ensuring sample integrity and preventing loss or damage during, handling, preparation and storage.</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70A939FD-8EE8-4F3D-B3C1-B6B540B9CA9B}"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28</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lstStyle/>
          <a:p>
            <a:pPr algn="just">
              <a:buNone/>
            </a:pPr>
            <a:r>
              <a:rPr lang="en-IN" sz="2800" b="1" dirty="0">
                <a:cs typeface="Arial" panose="020B0604020202020204" pitchFamily="34" charset="0"/>
              </a:rPr>
              <a:t>7.2.7 Pre-examination handling, preparation, and storage</a:t>
            </a:r>
            <a:endParaRPr lang="en-IN" sz="2800" dirty="0">
              <a:cs typeface="Arial" panose="020B0604020202020204" pitchFamily="34" charset="0"/>
            </a:endParaRPr>
          </a:p>
          <a:p>
            <a:pPr algn="just"/>
            <a:r>
              <a:rPr lang="en-IN" sz="2800" b="1" dirty="0">
                <a:cs typeface="Arial" panose="020B0604020202020204" pitchFamily="34" charset="0"/>
              </a:rPr>
              <a:t>7.2.7.3 Sample stability</a:t>
            </a:r>
            <a:endParaRPr lang="en-IN" sz="2800" dirty="0">
              <a:cs typeface="Arial" panose="020B0604020202020204" pitchFamily="34" charset="0"/>
            </a:endParaRPr>
          </a:p>
          <a:p>
            <a:pPr algn="just"/>
            <a:r>
              <a:rPr lang="en-US" sz="2400" dirty="0">
                <a:cs typeface="Arial" panose="020B0604020202020204" pitchFamily="34" charset="0"/>
              </a:rPr>
              <a:t>Considering the stability of the analyte in a primary sample, the </a:t>
            </a:r>
            <a:r>
              <a:rPr lang="en-US" sz="2400" dirty="0">
                <a:solidFill>
                  <a:schemeClr val="accent6">
                    <a:lumMod val="75000"/>
                  </a:schemeClr>
                </a:solidFill>
                <a:cs typeface="Arial" panose="020B0604020202020204" pitchFamily="34" charset="0"/>
              </a:rPr>
              <a:t>time between sample collection and performing the examination</a:t>
            </a:r>
            <a:r>
              <a:rPr lang="en-US" sz="2400" dirty="0">
                <a:cs typeface="Arial" panose="020B0604020202020204" pitchFamily="34" charset="0"/>
              </a:rPr>
              <a:t> shall be specified and monitored where relevant.</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ED0A19BC-5EB5-4E86-974A-A1C46DFB1AF6}"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29</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 –Process Requirements</a:t>
            </a:r>
            <a:endParaRPr lang="en-US" b="1" dirty="0"/>
          </a:p>
        </p:txBody>
      </p:sp>
      <p:graphicFrame>
        <p:nvGraphicFramePr>
          <p:cNvPr id="50" name="Table 49"/>
          <p:cNvGraphicFramePr>
            <a:graphicFrameLocks noGrp="1"/>
          </p:cNvGraphicFramePr>
          <p:nvPr/>
        </p:nvGraphicFramePr>
        <p:xfrm>
          <a:off x="533400" y="1676400"/>
          <a:ext cx="8153400" cy="4451985"/>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xmlns="" val="20000"/>
                    </a:ext>
                  </a:extLst>
                </a:gridCol>
                <a:gridCol w="7391400">
                  <a:extLst>
                    <a:ext uri="{9D8B030D-6E8A-4147-A177-3AD203B41FA5}">
                      <a16:colId xmlns:a16="http://schemas.microsoft.com/office/drawing/2014/main" xmlns="" val="20001"/>
                    </a:ext>
                  </a:extLst>
                </a:gridCol>
              </a:tblGrid>
              <a:tr h="485775">
                <a:tc>
                  <a:txBody>
                    <a:bodyPr/>
                    <a:lstStyle/>
                    <a:p>
                      <a:r>
                        <a:rPr lang="en-US" sz="2800" dirty="0">
                          <a:solidFill>
                            <a:schemeClr val="tx1"/>
                          </a:solidFill>
                        </a:rPr>
                        <a:t>7.1</a:t>
                      </a:r>
                    </a:p>
                  </a:txBody>
                  <a:tcPr/>
                </a:tc>
                <a:tc>
                  <a:txBody>
                    <a:bodyPr/>
                    <a:lstStyle/>
                    <a:p>
                      <a:r>
                        <a:rPr lang="en-US" sz="2800" dirty="0">
                          <a:solidFill>
                            <a:schemeClr val="tx1"/>
                          </a:solidFill>
                        </a:rPr>
                        <a:t>General</a:t>
                      </a:r>
                    </a:p>
                  </a:txBody>
                  <a:tcPr/>
                </a:tc>
                <a:extLst>
                  <a:ext uri="{0D108BD9-81ED-4DB2-BD59-A6C34878D82A}">
                    <a16:rowId xmlns:a16="http://schemas.microsoft.com/office/drawing/2014/main" xmlns="" val="10000"/>
                  </a:ext>
                </a:extLst>
              </a:tr>
              <a:tr h="561975">
                <a:tc>
                  <a:txBody>
                    <a:bodyPr/>
                    <a:lstStyle/>
                    <a:p>
                      <a:r>
                        <a:rPr lang="en-US" sz="2800" dirty="0">
                          <a:solidFill>
                            <a:schemeClr val="tx1"/>
                          </a:solidFill>
                        </a:rPr>
                        <a:t>7.2</a:t>
                      </a:r>
                    </a:p>
                  </a:txBody>
                  <a:tcPr/>
                </a:tc>
                <a:tc>
                  <a:txBody>
                    <a:bodyPr/>
                    <a:lstStyle/>
                    <a:p>
                      <a:r>
                        <a:rPr lang="en-US" sz="2800" dirty="0">
                          <a:solidFill>
                            <a:schemeClr val="tx1"/>
                          </a:solidFill>
                        </a:rPr>
                        <a:t>Pre-examination processes</a:t>
                      </a:r>
                    </a:p>
                  </a:txBody>
                  <a:tcPr/>
                </a:tc>
                <a:extLst>
                  <a:ext uri="{0D108BD9-81ED-4DB2-BD59-A6C34878D82A}">
                    <a16:rowId xmlns:a16="http://schemas.microsoft.com/office/drawing/2014/main" xmlns="" val="10001"/>
                  </a:ext>
                </a:extLst>
              </a:tr>
              <a:tr h="561975">
                <a:tc>
                  <a:txBody>
                    <a:bodyPr/>
                    <a:lstStyle/>
                    <a:p>
                      <a:r>
                        <a:rPr lang="en-US" sz="2800" dirty="0">
                          <a:solidFill>
                            <a:schemeClr val="tx1"/>
                          </a:solidFill>
                        </a:rPr>
                        <a:t>7.3</a:t>
                      </a:r>
                    </a:p>
                  </a:txBody>
                  <a:tcPr/>
                </a:tc>
                <a:tc>
                  <a:txBody>
                    <a:bodyPr/>
                    <a:lstStyle/>
                    <a:p>
                      <a:r>
                        <a:rPr lang="en-US" sz="2800" dirty="0">
                          <a:solidFill>
                            <a:schemeClr val="tx1"/>
                          </a:solidFill>
                        </a:rPr>
                        <a:t>Examination</a:t>
                      </a:r>
                      <a:r>
                        <a:rPr lang="en-US" sz="2800" baseline="0" dirty="0">
                          <a:solidFill>
                            <a:schemeClr val="tx1"/>
                          </a:solidFill>
                        </a:rPr>
                        <a:t> processes</a:t>
                      </a:r>
                      <a:endParaRPr lang="en-US" sz="2800" dirty="0">
                        <a:solidFill>
                          <a:schemeClr val="tx1"/>
                        </a:solidFill>
                      </a:endParaRPr>
                    </a:p>
                  </a:txBody>
                  <a:tcPr/>
                </a:tc>
                <a:extLst>
                  <a:ext uri="{0D108BD9-81ED-4DB2-BD59-A6C34878D82A}">
                    <a16:rowId xmlns:a16="http://schemas.microsoft.com/office/drawing/2014/main" xmlns="" val="10002"/>
                  </a:ext>
                </a:extLst>
              </a:tr>
              <a:tr h="561975">
                <a:tc>
                  <a:txBody>
                    <a:bodyPr/>
                    <a:lstStyle/>
                    <a:p>
                      <a:r>
                        <a:rPr lang="en-US" sz="2800" dirty="0">
                          <a:solidFill>
                            <a:schemeClr val="tx1"/>
                          </a:solidFill>
                        </a:rPr>
                        <a:t>7.4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Post-examination processes</a:t>
                      </a:r>
                    </a:p>
                  </a:txBody>
                  <a:tcPr/>
                </a:tc>
                <a:extLst>
                  <a:ext uri="{0D108BD9-81ED-4DB2-BD59-A6C34878D82A}">
                    <a16:rowId xmlns:a16="http://schemas.microsoft.com/office/drawing/2014/main" xmlns="" val="10003"/>
                  </a:ext>
                </a:extLst>
              </a:tr>
              <a:tr h="561975">
                <a:tc>
                  <a:txBody>
                    <a:bodyPr/>
                    <a:lstStyle/>
                    <a:p>
                      <a:r>
                        <a:rPr lang="en-US" sz="2800" dirty="0">
                          <a:solidFill>
                            <a:schemeClr val="tx1"/>
                          </a:solidFill>
                        </a:rPr>
                        <a:t>7.5</a:t>
                      </a:r>
                    </a:p>
                  </a:txBody>
                  <a:tcPr/>
                </a:tc>
                <a:tc>
                  <a:txBody>
                    <a:bodyPr/>
                    <a:lstStyle/>
                    <a:p>
                      <a:r>
                        <a:rPr lang="en-US" sz="2800" dirty="0">
                          <a:solidFill>
                            <a:schemeClr val="tx1"/>
                          </a:solidFill>
                        </a:rPr>
                        <a:t>Non-conforming work</a:t>
                      </a:r>
                    </a:p>
                  </a:txBody>
                  <a:tcPr/>
                </a:tc>
                <a:extLst>
                  <a:ext uri="{0D108BD9-81ED-4DB2-BD59-A6C34878D82A}">
                    <a16:rowId xmlns:a16="http://schemas.microsoft.com/office/drawing/2014/main" xmlns="" val="10004"/>
                  </a:ext>
                </a:extLst>
              </a:tr>
              <a:tr h="561975">
                <a:tc>
                  <a:txBody>
                    <a:bodyPr/>
                    <a:lstStyle/>
                    <a:p>
                      <a:r>
                        <a:rPr lang="en-US" sz="2800" dirty="0">
                          <a:solidFill>
                            <a:schemeClr val="bg1">
                              <a:lumMod val="65000"/>
                            </a:schemeClr>
                          </a:solidFill>
                        </a:rPr>
                        <a:t>7.6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65000"/>
                            </a:schemeClr>
                          </a:solidFill>
                        </a:rPr>
                        <a:t>Control of data and information management </a:t>
                      </a:r>
                    </a:p>
                  </a:txBody>
                  <a:tcPr/>
                </a:tc>
                <a:extLst>
                  <a:ext uri="{0D108BD9-81ED-4DB2-BD59-A6C34878D82A}">
                    <a16:rowId xmlns:a16="http://schemas.microsoft.com/office/drawing/2014/main" xmlns="" val="10005"/>
                  </a:ext>
                </a:extLst>
              </a:tr>
              <a:tr h="561975">
                <a:tc>
                  <a:txBody>
                    <a:bodyPr/>
                    <a:lstStyle/>
                    <a:p>
                      <a:r>
                        <a:rPr lang="en-US" sz="2800" dirty="0">
                          <a:solidFill>
                            <a:schemeClr val="bg1">
                              <a:lumMod val="65000"/>
                            </a:schemeClr>
                          </a:solidFill>
                        </a:rPr>
                        <a:t>7.7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65000"/>
                            </a:schemeClr>
                          </a:solidFill>
                        </a:rPr>
                        <a:t>Complaints</a:t>
                      </a:r>
                    </a:p>
                  </a:txBody>
                  <a:tcPr/>
                </a:tc>
                <a:extLst>
                  <a:ext uri="{0D108BD9-81ED-4DB2-BD59-A6C34878D82A}">
                    <a16:rowId xmlns:a16="http://schemas.microsoft.com/office/drawing/2014/main" xmlns="" val="10006"/>
                  </a:ext>
                </a:extLst>
              </a:tr>
              <a:tr h="561975">
                <a:tc>
                  <a:txBody>
                    <a:bodyPr/>
                    <a:lstStyle/>
                    <a:p>
                      <a:r>
                        <a:rPr lang="en-US" sz="2800" dirty="0">
                          <a:solidFill>
                            <a:schemeClr val="bg1">
                              <a:lumMod val="65000"/>
                            </a:schemeClr>
                          </a:solidFill>
                        </a:rPr>
                        <a:t>7.8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65000"/>
                            </a:schemeClr>
                          </a:solidFill>
                        </a:rPr>
                        <a:t>Continuity and emergency preparedness planning </a:t>
                      </a:r>
                    </a:p>
                  </a:txBody>
                  <a:tcPr/>
                </a:tc>
                <a:extLst>
                  <a:ext uri="{0D108BD9-81ED-4DB2-BD59-A6C34878D82A}">
                    <a16:rowId xmlns:a16="http://schemas.microsoft.com/office/drawing/2014/main" xmlns="" val="10007"/>
                  </a:ext>
                </a:extLst>
              </a:tr>
            </a:tbl>
          </a:graphicData>
        </a:graphic>
      </p:graphicFrame>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7A22AC09-DA2D-4BE2-89FD-D564F50EA0DC}"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3</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a:bodyPr>
          <a:lstStyle/>
          <a:p>
            <a:r>
              <a:rPr lang="en-US" sz="2800" dirty="0"/>
              <a:t>7.3.1 General </a:t>
            </a:r>
          </a:p>
          <a:p>
            <a:r>
              <a:rPr lang="en-US" sz="2800" dirty="0"/>
              <a:t>7.3.2 Verification of examination methods </a:t>
            </a:r>
          </a:p>
          <a:p>
            <a:r>
              <a:rPr lang="en-US" sz="2800" dirty="0"/>
              <a:t>7.3.3 Validation of examination methods </a:t>
            </a:r>
          </a:p>
          <a:p>
            <a:r>
              <a:rPr lang="en-US" sz="2800" dirty="0"/>
              <a:t>7.3.4 Evaluation of measurement uncertainty (MU) </a:t>
            </a:r>
          </a:p>
          <a:p>
            <a:r>
              <a:rPr lang="en-US" sz="2800" dirty="0"/>
              <a:t>7.3.5 Biological reference intervals and clinical decision limits</a:t>
            </a:r>
          </a:p>
          <a:p>
            <a:r>
              <a:rPr lang="en-US" sz="2800" dirty="0"/>
              <a:t>7.3.6 Documentation of examination procedures </a:t>
            </a:r>
          </a:p>
          <a:p>
            <a:r>
              <a:rPr lang="en-US" sz="2800" dirty="0"/>
              <a:t>7.3.7 Ensuring the validity of examination results </a:t>
            </a:r>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18FFE0C9-2603-480C-A190-FDC73DA1AD73}"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30</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a:bodyPr>
          <a:lstStyle/>
          <a:p>
            <a:pPr algn="just">
              <a:buNone/>
            </a:pPr>
            <a:r>
              <a:rPr lang="en-IN" sz="2800" b="1" dirty="0">
                <a:cs typeface="Arial" panose="020B0604020202020204" pitchFamily="34" charset="0"/>
              </a:rPr>
              <a:t>7.3.1 General</a:t>
            </a:r>
            <a:endParaRPr lang="en-IN" sz="2800" dirty="0">
              <a:cs typeface="Arial" panose="020B0604020202020204" pitchFamily="34" charset="0"/>
            </a:endParaRPr>
          </a:p>
          <a:p>
            <a:pPr algn="just"/>
            <a:r>
              <a:rPr lang="en-US" sz="2400" dirty="0">
                <a:cs typeface="Arial" panose="020B0604020202020204" pitchFamily="34" charset="0"/>
              </a:rPr>
              <a:t>a) The laboratory shall </a:t>
            </a:r>
            <a:r>
              <a:rPr lang="en-US" sz="2400" dirty="0">
                <a:solidFill>
                  <a:schemeClr val="accent6">
                    <a:lumMod val="75000"/>
                  </a:schemeClr>
                </a:solidFill>
                <a:cs typeface="Arial" panose="020B0604020202020204" pitchFamily="34" charset="0"/>
              </a:rPr>
              <a:t>select and use examination methods which have been validated for their intended use </a:t>
            </a:r>
            <a:r>
              <a:rPr lang="en-US" sz="2400" dirty="0">
                <a:cs typeface="Arial" panose="020B0604020202020204" pitchFamily="34" charset="0"/>
              </a:rPr>
              <a:t>to assure the clinical accuracy of the examination for patient testing.</a:t>
            </a:r>
          </a:p>
          <a:p>
            <a:pPr algn="just">
              <a:buNone/>
            </a:pPr>
            <a:r>
              <a:rPr lang="en-US" sz="2000" dirty="0">
                <a:cs typeface="Arial" panose="020B0604020202020204" pitchFamily="34" charset="0"/>
              </a:rPr>
              <a:t>	</a:t>
            </a:r>
          </a:p>
          <a:p>
            <a:pPr algn="just">
              <a:buNone/>
            </a:pPr>
            <a:r>
              <a:rPr lang="en-US" sz="2000" i="1" dirty="0">
                <a:cs typeface="Arial" panose="020B0604020202020204" pitchFamily="34" charset="0"/>
              </a:rPr>
              <a:t>	NOTE Preferred methods are those specified in the instructions for use of in vitro diagnostic medical devices or those that have been published in established/authoritative textbooks, peer-reviewed texts, or journals, or in international and national consensus standards or guidelines, or national or regional regulations.</a:t>
            </a:r>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2FA48061-ACFA-48CD-9C92-2A5E8F0730DA}"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31</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a:bodyPr>
          <a:lstStyle/>
          <a:p>
            <a:pPr algn="just">
              <a:buNone/>
            </a:pPr>
            <a:r>
              <a:rPr lang="en-IN" sz="2800" b="1" dirty="0">
                <a:cs typeface="Arial" panose="020B0604020202020204" pitchFamily="34" charset="0"/>
              </a:rPr>
              <a:t>7.3.1 General</a:t>
            </a:r>
            <a:endParaRPr lang="en-IN" sz="2800" dirty="0">
              <a:cs typeface="Arial" panose="020B0604020202020204" pitchFamily="34" charset="0"/>
            </a:endParaRPr>
          </a:p>
          <a:p>
            <a:pPr algn="just">
              <a:buNone/>
            </a:pPr>
            <a:r>
              <a:rPr lang="en-US" sz="2400" dirty="0">
                <a:cs typeface="Arial" panose="020B0604020202020204" pitchFamily="34" charset="0"/>
              </a:rPr>
              <a:t>	b) The performance specifications for each examination method shall </a:t>
            </a:r>
            <a:r>
              <a:rPr lang="en-US" sz="2400" dirty="0">
                <a:solidFill>
                  <a:schemeClr val="accent6">
                    <a:lumMod val="75000"/>
                  </a:schemeClr>
                </a:solidFill>
                <a:cs typeface="Arial" panose="020B0604020202020204" pitchFamily="34" charset="0"/>
              </a:rPr>
              <a:t>relate to the intended use </a:t>
            </a:r>
            <a:r>
              <a:rPr lang="en-US" sz="2400" dirty="0">
                <a:cs typeface="Arial" panose="020B0604020202020204" pitchFamily="34" charset="0"/>
              </a:rPr>
              <a:t>of that examination </a:t>
            </a:r>
            <a:r>
              <a:rPr lang="en-US" sz="2400" dirty="0">
                <a:solidFill>
                  <a:schemeClr val="accent6">
                    <a:lumMod val="75000"/>
                  </a:schemeClr>
                </a:solidFill>
                <a:cs typeface="Arial" panose="020B0604020202020204" pitchFamily="34" charset="0"/>
              </a:rPr>
              <a:t>and its impact on patient care</a:t>
            </a:r>
            <a:r>
              <a:rPr lang="en-US" sz="2400" dirty="0">
                <a:cs typeface="Arial" panose="020B0604020202020204" pitchFamily="34" charset="0"/>
              </a:rPr>
              <a:t>.</a:t>
            </a:r>
          </a:p>
          <a:p>
            <a:pPr algn="just">
              <a:buNone/>
            </a:pPr>
            <a:r>
              <a:rPr lang="en-US" sz="2400" dirty="0">
                <a:cs typeface="Arial" panose="020B0604020202020204" pitchFamily="34" charset="0"/>
              </a:rPr>
              <a:t>	c) All procedures and supporting documentation, such as instructions, standards, manuals and reference data relevant to the laboratory activities, shall be </a:t>
            </a:r>
            <a:r>
              <a:rPr lang="en-US" sz="2400" dirty="0">
                <a:solidFill>
                  <a:schemeClr val="accent6">
                    <a:lumMod val="75000"/>
                  </a:schemeClr>
                </a:solidFill>
                <a:cs typeface="Arial" panose="020B0604020202020204" pitchFamily="34" charset="0"/>
              </a:rPr>
              <a:t>kept up to date and be readily available</a:t>
            </a:r>
            <a:r>
              <a:rPr lang="en-US" sz="2400" dirty="0">
                <a:cs typeface="Arial" panose="020B0604020202020204" pitchFamily="34" charset="0"/>
              </a:rPr>
              <a:t> to personnel (see 8.3).</a:t>
            </a:r>
            <a:endParaRPr lang="en-US" sz="2400"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4EFD539C-7B99-4B59-9ECF-B45595E598AF}"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32</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a:bodyPr>
          <a:lstStyle/>
          <a:p>
            <a:pPr algn="just">
              <a:buNone/>
            </a:pPr>
            <a:r>
              <a:rPr lang="en-IN" sz="2800" b="1" dirty="0">
                <a:cs typeface="Arial" panose="020B0604020202020204" pitchFamily="34" charset="0"/>
              </a:rPr>
              <a:t>7.3.1 General</a:t>
            </a:r>
            <a:endParaRPr lang="en-IN" sz="2800" dirty="0">
              <a:cs typeface="Arial" panose="020B0604020202020204" pitchFamily="34" charset="0"/>
            </a:endParaRPr>
          </a:p>
          <a:p>
            <a:pPr algn="just">
              <a:buNone/>
            </a:pPr>
            <a:r>
              <a:rPr lang="en-US" sz="2400" dirty="0">
                <a:cs typeface="Arial" panose="020B0604020202020204" pitchFamily="34" charset="0"/>
              </a:rPr>
              <a:t>	d) Personnel shall </a:t>
            </a:r>
            <a:r>
              <a:rPr lang="en-US" sz="2400" dirty="0">
                <a:solidFill>
                  <a:schemeClr val="accent6">
                    <a:lumMod val="75000"/>
                  </a:schemeClr>
                </a:solidFill>
                <a:cs typeface="Arial" panose="020B0604020202020204" pitchFamily="34" charset="0"/>
              </a:rPr>
              <a:t>follow established procedures and the identity of persons performing significant activities in examination processes </a:t>
            </a:r>
            <a:r>
              <a:rPr lang="en-US" sz="2400" dirty="0">
                <a:cs typeface="Arial" panose="020B0604020202020204" pitchFamily="34" charset="0"/>
              </a:rPr>
              <a:t>be recorded, including POCT operators.</a:t>
            </a:r>
          </a:p>
          <a:p>
            <a:pPr algn="just">
              <a:buNone/>
            </a:pPr>
            <a:r>
              <a:rPr lang="en-US" sz="2400" dirty="0">
                <a:cs typeface="Arial" panose="020B0604020202020204" pitchFamily="34" charset="0"/>
              </a:rPr>
              <a:t>	e) Authorized personnel shall </a:t>
            </a:r>
            <a:r>
              <a:rPr lang="en-US" sz="2400" dirty="0">
                <a:solidFill>
                  <a:schemeClr val="accent6">
                    <a:lumMod val="75000"/>
                  </a:schemeClr>
                </a:solidFill>
                <a:cs typeface="Arial" panose="020B0604020202020204" pitchFamily="34" charset="0"/>
              </a:rPr>
              <a:t>periodically evaluate the examination methods</a:t>
            </a:r>
            <a:r>
              <a:rPr lang="en-US" sz="2400" dirty="0">
                <a:cs typeface="Arial" panose="020B0604020202020204" pitchFamily="34" charset="0"/>
              </a:rPr>
              <a:t> provided by the laboratory to ensure they are clinically appropriate for the requests received.</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62AF3D6C-0480-45DE-8BF9-80DCD872374F}"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33</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a:bodyPr>
          <a:lstStyle/>
          <a:p>
            <a:pPr algn="just">
              <a:buNone/>
            </a:pPr>
            <a:r>
              <a:rPr lang="en-US" sz="2800" b="1" dirty="0">
                <a:cs typeface="Arial" panose="020B0604020202020204" pitchFamily="34" charset="0"/>
              </a:rPr>
              <a:t>7.3.2 Verification of examination methods</a:t>
            </a:r>
            <a:endParaRPr lang="en-US" sz="2800" dirty="0">
              <a:cs typeface="Arial" panose="020B0604020202020204" pitchFamily="34" charset="0"/>
            </a:endParaRPr>
          </a:p>
          <a:p>
            <a:pPr algn="just">
              <a:buNone/>
            </a:pPr>
            <a:r>
              <a:rPr lang="en-US" sz="2400" dirty="0">
                <a:cs typeface="Arial" panose="020B0604020202020204" pitchFamily="34" charset="0"/>
              </a:rPr>
              <a:t>	a) The laboratory shall have a </a:t>
            </a:r>
            <a:r>
              <a:rPr lang="en-US" sz="2400" dirty="0">
                <a:solidFill>
                  <a:schemeClr val="accent6">
                    <a:lumMod val="75000"/>
                  </a:schemeClr>
                </a:solidFill>
                <a:cs typeface="Arial" panose="020B0604020202020204" pitchFamily="34" charset="0"/>
              </a:rPr>
              <a:t>procedure to verify </a:t>
            </a:r>
            <a:r>
              <a:rPr lang="en-US" sz="2400" dirty="0">
                <a:cs typeface="Arial" panose="020B0604020202020204" pitchFamily="34" charset="0"/>
              </a:rPr>
              <a:t>that it can properly perform </a:t>
            </a:r>
            <a:r>
              <a:rPr lang="en-US" sz="2400" dirty="0">
                <a:solidFill>
                  <a:schemeClr val="accent6">
                    <a:lumMod val="75000"/>
                  </a:schemeClr>
                </a:solidFill>
                <a:cs typeface="Arial" panose="020B0604020202020204" pitchFamily="34" charset="0"/>
              </a:rPr>
              <a:t>examination methods </a:t>
            </a:r>
            <a:r>
              <a:rPr lang="en-US" sz="2400" dirty="0">
                <a:cs typeface="Arial" panose="020B0604020202020204" pitchFamily="34" charset="0"/>
              </a:rPr>
              <a:t>before introducing into use, by ensuring that the required performance, as specified by the manufacturer or method, can be achieved.</a:t>
            </a:r>
          </a:p>
          <a:p>
            <a:pPr algn="just">
              <a:buNone/>
            </a:pPr>
            <a:r>
              <a:rPr lang="en-US" sz="2400" dirty="0">
                <a:cs typeface="Arial" panose="020B0604020202020204" pitchFamily="34" charset="0"/>
              </a:rPr>
              <a:t>	b) The </a:t>
            </a:r>
            <a:r>
              <a:rPr lang="en-US" sz="2400" dirty="0">
                <a:solidFill>
                  <a:schemeClr val="accent6">
                    <a:lumMod val="75000"/>
                  </a:schemeClr>
                </a:solidFill>
                <a:cs typeface="Arial" panose="020B0604020202020204" pitchFamily="34" charset="0"/>
              </a:rPr>
              <a:t>performance specifications </a:t>
            </a:r>
            <a:r>
              <a:rPr lang="en-US" sz="2400" dirty="0">
                <a:cs typeface="Arial" panose="020B0604020202020204" pitchFamily="34" charset="0"/>
              </a:rPr>
              <a:t>for the examination method confirmed during the verification process shall be those </a:t>
            </a:r>
            <a:r>
              <a:rPr lang="en-US" sz="2400" dirty="0">
                <a:solidFill>
                  <a:schemeClr val="accent6">
                    <a:lumMod val="75000"/>
                  </a:schemeClr>
                </a:solidFill>
                <a:cs typeface="Arial" panose="020B0604020202020204" pitchFamily="34" charset="0"/>
              </a:rPr>
              <a:t>relevant to the intended use</a:t>
            </a:r>
            <a:r>
              <a:rPr lang="en-US" sz="2400" dirty="0">
                <a:cs typeface="Arial" panose="020B0604020202020204" pitchFamily="34" charset="0"/>
              </a:rPr>
              <a:t> of the examination results.</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3C8EB7C4-1845-450C-A257-3DFA016013DC}"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34</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a:bodyPr>
          <a:lstStyle/>
          <a:p>
            <a:pPr algn="just">
              <a:buNone/>
            </a:pPr>
            <a:r>
              <a:rPr lang="en-US" sz="2800" b="1" dirty="0">
                <a:cs typeface="Arial" panose="020B0604020202020204" pitchFamily="34" charset="0"/>
              </a:rPr>
              <a:t>7.3.2 Verification of examination methods (Contd)</a:t>
            </a:r>
            <a:endParaRPr lang="en-US" sz="2800" dirty="0">
              <a:cs typeface="Arial" panose="020B0604020202020204" pitchFamily="34" charset="0"/>
            </a:endParaRPr>
          </a:p>
          <a:p>
            <a:pPr algn="just">
              <a:buNone/>
            </a:pPr>
            <a:r>
              <a:rPr lang="en-US" sz="2400" dirty="0">
                <a:cs typeface="Arial" panose="020B0604020202020204" pitchFamily="34" charset="0"/>
              </a:rPr>
              <a:t>	c) The laboratory shall ensure</a:t>
            </a:r>
            <a:r>
              <a:rPr lang="en-US" sz="2400" dirty="0">
                <a:solidFill>
                  <a:schemeClr val="accent6">
                    <a:lumMod val="75000"/>
                  </a:schemeClr>
                </a:solidFill>
                <a:cs typeface="Arial" panose="020B0604020202020204" pitchFamily="34" charset="0"/>
              </a:rPr>
              <a:t> the extent of the verification of examination methods</a:t>
            </a:r>
            <a:r>
              <a:rPr lang="en-US" sz="2400" dirty="0">
                <a:cs typeface="Arial" panose="020B0604020202020204" pitchFamily="34" charset="0"/>
              </a:rPr>
              <a:t> is sufficient to ensure the consistent validity of results pertinent to clinical decision making. </a:t>
            </a:r>
          </a:p>
          <a:p>
            <a:pPr algn="just">
              <a:buNone/>
            </a:pPr>
            <a:r>
              <a:rPr lang="en-US" sz="2400" dirty="0">
                <a:cs typeface="Arial" panose="020B0604020202020204" pitchFamily="34" charset="0"/>
              </a:rPr>
              <a:t>	d) Personnel with the appropriate authorization and competence shall </a:t>
            </a:r>
            <a:r>
              <a:rPr lang="en-US" sz="2400" dirty="0">
                <a:solidFill>
                  <a:schemeClr val="accent6">
                    <a:lumMod val="75000"/>
                  </a:schemeClr>
                </a:solidFill>
                <a:cs typeface="Arial" panose="020B0604020202020204" pitchFamily="34" charset="0"/>
              </a:rPr>
              <a:t>review the verification results and record that the results meet the specified requirements</a:t>
            </a:r>
            <a:r>
              <a:rPr lang="en-US" sz="2400" dirty="0">
                <a:cs typeface="Arial" panose="020B0604020202020204" pitchFamily="34" charset="0"/>
              </a:rPr>
              <a:t>.</a:t>
            </a:r>
          </a:p>
          <a:p>
            <a:pPr algn="just">
              <a:buNone/>
            </a:pPr>
            <a:r>
              <a:rPr lang="en-US" sz="2400" dirty="0">
                <a:cs typeface="Arial" panose="020B0604020202020204" pitchFamily="34" charset="0"/>
              </a:rPr>
              <a:t>	e) If a method is revised by the issuing body, the laboratory shall </a:t>
            </a:r>
            <a:r>
              <a:rPr lang="en-US" sz="2400" dirty="0">
                <a:solidFill>
                  <a:schemeClr val="accent6">
                    <a:lumMod val="75000"/>
                  </a:schemeClr>
                </a:solidFill>
                <a:cs typeface="Arial" panose="020B0604020202020204" pitchFamily="34" charset="0"/>
              </a:rPr>
              <a:t>repeat verification</a:t>
            </a:r>
            <a:r>
              <a:rPr lang="en-US" sz="2400" dirty="0">
                <a:cs typeface="Arial" panose="020B0604020202020204" pitchFamily="34" charset="0"/>
              </a:rPr>
              <a:t> to the extent necessary.</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A6B4AE55-96C9-4E0E-A1BB-26751421C212}"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35</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a:bodyPr>
          <a:lstStyle/>
          <a:p>
            <a:pPr algn="just">
              <a:buNone/>
            </a:pPr>
            <a:r>
              <a:rPr lang="en-US" sz="2800" b="1" dirty="0">
                <a:cs typeface="Arial" panose="020B0604020202020204" pitchFamily="34" charset="0"/>
              </a:rPr>
              <a:t>7.3.2 Verification of examination methods (Contd)</a:t>
            </a:r>
            <a:endParaRPr lang="en-US" sz="2800" dirty="0">
              <a:cs typeface="Arial" panose="020B0604020202020204" pitchFamily="34" charset="0"/>
            </a:endParaRPr>
          </a:p>
          <a:p>
            <a:pPr algn="just">
              <a:buNone/>
            </a:pPr>
            <a:r>
              <a:rPr lang="en-US" sz="2400" dirty="0">
                <a:cs typeface="Arial" panose="020B0604020202020204" pitchFamily="34" charset="0"/>
              </a:rPr>
              <a:t>	f) The following </a:t>
            </a:r>
            <a:r>
              <a:rPr lang="en-US" sz="2400" dirty="0">
                <a:solidFill>
                  <a:schemeClr val="accent6">
                    <a:lumMod val="75000"/>
                  </a:schemeClr>
                </a:solidFill>
                <a:cs typeface="Arial" panose="020B0604020202020204" pitchFamily="34" charset="0"/>
              </a:rPr>
              <a:t>records of verification </a:t>
            </a:r>
            <a:r>
              <a:rPr lang="en-US" sz="2400" dirty="0">
                <a:cs typeface="Arial" panose="020B0604020202020204" pitchFamily="34" charset="0"/>
              </a:rPr>
              <a:t>shall be retained:</a:t>
            </a:r>
          </a:p>
          <a:p>
            <a:pPr lvl="1" algn="just">
              <a:buNone/>
            </a:pPr>
            <a:r>
              <a:rPr lang="en-US" sz="2200" dirty="0">
                <a:cs typeface="Arial" panose="020B0604020202020204" pitchFamily="34" charset="0"/>
              </a:rPr>
              <a:t>1) performance specifications to be achieved,</a:t>
            </a:r>
          </a:p>
          <a:p>
            <a:pPr lvl="1" algn="just">
              <a:buNone/>
            </a:pPr>
            <a:r>
              <a:rPr lang="en-IN" sz="2200" dirty="0">
                <a:cs typeface="Arial" panose="020B0604020202020204" pitchFamily="34" charset="0"/>
              </a:rPr>
              <a:t>2) results obtained, and</a:t>
            </a:r>
          </a:p>
          <a:p>
            <a:pPr lvl="1" algn="just">
              <a:buNone/>
            </a:pPr>
            <a:r>
              <a:rPr lang="en-US" sz="2200" dirty="0">
                <a:cs typeface="Arial" panose="020B0604020202020204" pitchFamily="34" charset="0"/>
              </a:rPr>
              <a:t>3) a statement of whether the performance specifications were achieved and if not, action taken.</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735B3EA4-3866-430B-83F5-F345CBBA581F}"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36</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a:bodyPr>
          <a:lstStyle/>
          <a:p>
            <a:pPr algn="just">
              <a:buNone/>
            </a:pPr>
            <a:r>
              <a:rPr lang="en-US" sz="2800" b="1" dirty="0">
                <a:cs typeface="Arial" panose="020B0604020202020204" pitchFamily="34" charset="0"/>
              </a:rPr>
              <a:t>7.3.3 Validation of examination methods</a:t>
            </a:r>
            <a:endParaRPr lang="en-US" sz="2800" dirty="0">
              <a:cs typeface="Arial" panose="020B0604020202020204" pitchFamily="34" charset="0"/>
            </a:endParaRPr>
          </a:p>
          <a:p>
            <a:pPr algn="just">
              <a:buNone/>
            </a:pPr>
            <a:r>
              <a:rPr lang="en-US" sz="2400" dirty="0">
                <a:cs typeface="Arial" panose="020B0604020202020204" pitchFamily="34" charset="0"/>
              </a:rPr>
              <a:t>	a) The laboratory shall </a:t>
            </a:r>
            <a:r>
              <a:rPr lang="en-US" sz="2400" dirty="0">
                <a:solidFill>
                  <a:schemeClr val="accent6">
                    <a:lumMod val="75000"/>
                  </a:schemeClr>
                </a:solidFill>
                <a:cs typeface="Arial" panose="020B0604020202020204" pitchFamily="34" charset="0"/>
              </a:rPr>
              <a:t>validate examination methods </a:t>
            </a:r>
            <a:r>
              <a:rPr lang="en-US" sz="2400" dirty="0">
                <a:cs typeface="Arial" panose="020B0604020202020204" pitchFamily="34" charset="0"/>
              </a:rPr>
              <a:t>derived from the following sources:</a:t>
            </a:r>
          </a:p>
          <a:p>
            <a:pPr lvl="1" algn="just">
              <a:buNone/>
            </a:pPr>
            <a:r>
              <a:rPr lang="en-US" sz="2200" dirty="0">
                <a:cs typeface="Arial" panose="020B0604020202020204" pitchFamily="34" charset="0"/>
              </a:rPr>
              <a:t>1) laboratory designed or developed methods;</a:t>
            </a:r>
          </a:p>
          <a:p>
            <a:pPr lvl="1" algn="just">
              <a:buNone/>
            </a:pPr>
            <a:r>
              <a:rPr lang="en-US" sz="2200" dirty="0">
                <a:cs typeface="Arial" panose="020B0604020202020204" pitchFamily="34" charset="0"/>
              </a:rPr>
              <a:t>2) methods used outside their originally intended scope (i.e. outside of the manufacturer’s instructions for use, or original validated measurement range, third party reagents other than on intended instruments and where no validation data is available);</a:t>
            </a:r>
          </a:p>
          <a:p>
            <a:pPr lvl="1" algn="just">
              <a:buNone/>
            </a:pPr>
            <a:r>
              <a:rPr lang="en-US" sz="2200" dirty="0">
                <a:cs typeface="Arial" panose="020B0604020202020204" pitchFamily="34" charset="0"/>
              </a:rPr>
              <a:t>3) validated methods subsequently modified.</a:t>
            </a:r>
          </a:p>
          <a:p>
            <a:pPr lvl="1" algn="just">
              <a:buNone/>
            </a:pPr>
            <a:endParaRPr lang="en-US" sz="2200" dirty="0">
              <a:cs typeface="Arial" panose="020B0604020202020204" pitchFamily="34" charset="0"/>
            </a:endParaRP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63B225CA-7C34-4EA1-8D67-C91392ABF4A0}"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37</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a:bodyPr>
          <a:lstStyle/>
          <a:p>
            <a:pPr algn="just">
              <a:buNone/>
            </a:pPr>
            <a:r>
              <a:rPr lang="en-US" sz="2800" b="1" dirty="0">
                <a:cs typeface="Arial" panose="020B0604020202020204" pitchFamily="34" charset="0"/>
              </a:rPr>
              <a:t>7.3.3 Validation of examination methods</a:t>
            </a:r>
            <a:endParaRPr lang="en-US" sz="2800" dirty="0">
              <a:cs typeface="Arial" panose="020B0604020202020204" pitchFamily="34" charset="0"/>
            </a:endParaRPr>
          </a:p>
          <a:p>
            <a:pPr algn="just">
              <a:buNone/>
            </a:pPr>
            <a:r>
              <a:rPr lang="en-US" sz="2400" dirty="0">
                <a:cs typeface="Arial" panose="020B0604020202020204" pitchFamily="34" charset="0"/>
              </a:rPr>
              <a:t>	b) The </a:t>
            </a:r>
            <a:r>
              <a:rPr lang="en-US" sz="2400" dirty="0">
                <a:solidFill>
                  <a:schemeClr val="accent6">
                    <a:lumMod val="75000"/>
                  </a:schemeClr>
                </a:solidFill>
                <a:cs typeface="Arial" panose="020B0604020202020204" pitchFamily="34" charset="0"/>
              </a:rPr>
              <a:t>validation shall be as extensive as is necessary </a:t>
            </a:r>
            <a:r>
              <a:rPr lang="en-US" sz="2400" dirty="0">
                <a:cs typeface="Arial" panose="020B0604020202020204" pitchFamily="34" charset="0"/>
              </a:rPr>
              <a:t>and confirm, through the provision of objective evidence in the form of performance specifications, that the specific requirements for the intended use of the examination have been fulfilled. The laboratory shall ensure the extent of validation of an examination method  is sufficient to ensure the consistent validity of results pertinent to clinical decision making.</a:t>
            </a:r>
            <a:endParaRPr lang="en-US" sz="2400"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BD3AFA93-012B-4ADA-9E10-92C3498CAB28}"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38</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a:bodyPr>
          <a:lstStyle/>
          <a:p>
            <a:pPr algn="just">
              <a:buNone/>
            </a:pPr>
            <a:r>
              <a:rPr lang="en-US" sz="2800" b="1" dirty="0">
                <a:cs typeface="Arial" panose="020B0604020202020204" pitchFamily="34" charset="0"/>
              </a:rPr>
              <a:t>7.3.3 Validation of examination methods</a:t>
            </a:r>
            <a:endParaRPr lang="en-US" sz="2800" dirty="0">
              <a:cs typeface="Arial" panose="020B0604020202020204" pitchFamily="34" charset="0"/>
            </a:endParaRPr>
          </a:p>
          <a:p>
            <a:pPr algn="just">
              <a:buNone/>
            </a:pPr>
            <a:r>
              <a:rPr lang="en-US" sz="2400" dirty="0">
                <a:cs typeface="Arial" panose="020B0604020202020204" pitchFamily="34" charset="0"/>
              </a:rPr>
              <a:t>	c) Personnel with the appropriate authorization and competence shall </a:t>
            </a:r>
            <a:r>
              <a:rPr lang="en-US" sz="2400" dirty="0">
                <a:solidFill>
                  <a:schemeClr val="accent6">
                    <a:lumMod val="75000"/>
                  </a:schemeClr>
                </a:solidFill>
                <a:cs typeface="Arial" panose="020B0604020202020204" pitchFamily="34" charset="0"/>
              </a:rPr>
              <a:t>review the validation results and record that the results meet the specified requirements</a:t>
            </a:r>
            <a:r>
              <a:rPr lang="en-US" sz="2400" dirty="0">
                <a:cs typeface="Arial" panose="020B0604020202020204" pitchFamily="34" charset="0"/>
              </a:rPr>
              <a:t>.</a:t>
            </a:r>
          </a:p>
          <a:p>
            <a:pPr algn="just">
              <a:buNone/>
            </a:pPr>
            <a:r>
              <a:rPr lang="en-US" sz="2400" dirty="0">
                <a:cs typeface="Arial" panose="020B0604020202020204" pitchFamily="34" charset="0"/>
              </a:rPr>
              <a:t>	d) When </a:t>
            </a:r>
            <a:r>
              <a:rPr lang="en-US" sz="2400" dirty="0">
                <a:solidFill>
                  <a:schemeClr val="accent6">
                    <a:lumMod val="75000"/>
                  </a:schemeClr>
                </a:solidFill>
                <a:cs typeface="Arial" panose="020B0604020202020204" pitchFamily="34" charset="0"/>
              </a:rPr>
              <a:t>changes are proposed to a validated examination</a:t>
            </a:r>
            <a:r>
              <a:rPr lang="en-US" sz="2400" dirty="0">
                <a:cs typeface="Arial" panose="020B0604020202020204" pitchFamily="34" charset="0"/>
              </a:rPr>
              <a:t> method, the clinical impact shall be reviewed, and a decision made as to whether to implement the modified method.</a:t>
            </a:r>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C5436690-7B76-4DD5-930F-97A871175401}"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39</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7.1 General</a:t>
            </a:r>
            <a:endParaRPr lang="en-US" dirty="0"/>
          </a:p>
        </p:txBody>
      </p:sp>
      <p:sp>
        <p:nvSpPr>
          <p:cNvPr id="3" name="Content Placeholder 2"/>
          <p:cNvSpPr>
            <a:spLocks noGrp="1"/>
          </p:cNvSpPr>
          <p:nvPr>
            <p:ph idx="1"/>
          </p:nvPr>
        </p:nvSpPr>
        <p:spPr/>
        <p:txBody>
          <a:bodyPr>
            <a:normAutofit fontScale="85000" lnSpcReduction="10000"/>
          </a:bodyPr>
          <a:lstStyle/>
          <a:p>
            <a:pPr marL="326321" indent="-326321" algn="just"/>
            <a:r>
              <a:rPr lang="en-US" dirty="0"/>
              <a:t>The laboratory shall </a:t>
            </a:r>
            <a:r>
              <a:rPr lang="en-US" dirty="0">
                <a:solidFill>
                  <a:schemeClr val="accent6">
                    <a:lumMod val="75000"/>
                  </a:schemeClr>
                </a:solidFill>
              </a:rPr>
              <a:t>identify potential risks to patient care</a:t>
            </a:r>
            <a:r>
              <a:rPr lang="en-US" dirty="0"/>
              <a:t> in the pre-examination, examination and post-examination processes. These risks shall be </a:t>
            </a:r>
            <a:r>
              <a:rPr lang="en-US" dirty="0">
                <a:solidFill>
                  <a:schemeClr val="accent6">
                    <a:lumMod val="75000"/>
                  </a:schemeClr>
                </a:solidFill>
              </a:rPr>
              <a:t>assessed and mitigated</a:t>
            </a:r>
            <a:r>
              <a:rPr lang="en-US" dirty="0"/>
              <a:t> to the extent possible. The residual risk shall be communicated to users as appropriate.</a:t>
            </a:r>
          </a:p>
          <a:p>
            <a:pPr marL="326321" indent="-326321" algn="just"/>
            <a:r>
              <a:rPr lang="en-US" dirty="0"/>
              <a:t>The identified risks and effectiveness of the mitigation processes shall be </a:t>
            </a:r>
            <a:r>
              <a:rPr lang="en-US" dirty="0">
                <a:solidFill>
                  <a:schemeClr val="accent6">
                    <a:lumMod val="75000"/>
                  </a:schemeClr>
                </a:solidFill>
              </a:rPr>
              <a:t>monitored and evaluated </a:t>
            </a:r>
            <a:r>
              <a:rPr lang="en-US" dirty="0"/>
              <a:t>according to the potential harm to the patient.</a:t>
            </a:r>
          </a:p>
          <a:p>
            <a:pPr marL="326321" indent="-326321" algn="just"/>
            <a:r>
              <a:rPr lang="en-US" dirty="0"/>
              <a:t>The laboratory shall also </a:t>
            </a:r>
            <a:r>
              <a:rPr lang="en-US" dirty="0">
                <a:solidFill>
                  <a:schemeClr val="accent6">
                    <a:lumMod val="75000"/>
                  </a:schemeClr>
                </a:solidFill>
              </a:rPr>
              <a:t>identify opportunities to improve patient care</a:t>
            </a:r>
            <a:r>
              <a:rPr lang="en-US" dirty="0"/>
              <a:t> and develop a framework to manage these opportunities (see 8.5).</a:t>
            </a:r>
          </a:p>
        </p:txBody>
      </p:sp>
      <p:pic>
        <p:nvPicPr>
          <p:cNvPr id="7"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97E3CBDC-CFC6-4B20-B895-3AC5E3E058B4}"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4</a:t>
            </a:fld>
            <a:endParaRPr lang="en-US"/>
          </a:p>
        </p:txBody>
      </p:sp>
      <p:sp>
        <p:nvSpPr>
          <p:cNvPr id="8" name="Footer Placeholder 7"/>
          <p:cNvSpPr>
            <a:spLocks noGrp="1"/>
          </p:cNvSpPr>
          <p:nvPr>
            <p:ph type="ftr" sz="quarter" idx="11"/>
          </p:nvPr>
        </p:nvSpPr>
        <p:spPr/>
        <p:txBody>
          <a:bodyPr/>
          <a:lstStyle/>
          <a:p>
            <a:r>
              <a:rPr lang="en-US"/>
              <a:t>QAF 2023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a:bodyPr>
          <a:lstStyle/>
          <a:p>
            <a:pPr algn="just">
              <a:buNone/>
            </a:pPr>
            <a:r>
              <a:rPr lang="en-US" sz="2800" b="1" dirty="0">
                <a:cs typeface="Arial" panose="020B0604020202020204" pitchFamily="34" charset="0"/>
              </a:rPr>
              <a:t>7.3.3 Validation of examination methods</a:t>
            </a:r>
            <a:endParaRPr lang="en-US" sz="2800" dirty="0">
              <a:cs typeface="Arial" panose="020B0604020202020204" pitchFamily="34" charset="0"/>
            </a:endParaRPr>
          </a:p>
          <a:p>
            <a:pPr algn="just">
              <a:buNone/>
            </a:pPr>
            <a:r>
              <a:rPr lang="en-US" sz="2400" dirty="0">
                <a:cs typeface="Arial" panose="020B0604020202020204" pitchFamily="34" charset="0"/>
              </a:rPr>
              <a:t>	e) The following </a:t>
            </a:r>
            <a:r>
              <a:rPr lang="en-US" sz="2400" dirty="0">
                <a:solidFill>
                  <a:schemeClr val="accent6">
                    <a:lumMod val="75000"/>
                  </a:schemeClr>
                </a:solidFill>
                <a:cs typeface="Arial" panose="020B0604020202020204" pitchFamily="34" charset="0"/>
              </a:rPr>
              <a:t>records of validation </a:t>
            </a:r>
            <a:r>
              <a:rPr lang="en-US" sz="2400" dirty="0">
                <a:cs typeface="Arial" panose="020B0604020202020204" pitchFamily="34" charset="0"/>
              </a:rPr>
              <a:t>shall be retained:</a:t>
            </a:r>
          </a:p>
          <a:p>
            <a:pPr lvl="1" algn="just">
              <a:buNone/>
            </a:pPr>
            <a:r>
              <a:rPr lang="en-US" sz="2200" dirty="0">
                <a:cs typeface="Arial" panose="020B0604020202020204" pitchFamily="34" charset="0"/>
              </a:rPr>
              <a:t>1) the validation procedure used,</a:t>
            </a:r>
          </a:p>
          <a:p>
            <a:pPr lvl="1" algn="just">
              <a:buNone/>
            </a:pPr>
            <a:r>
              <a:rPr lang="en-US" sz="2200" dirty="0">
                <a:cs typeface="Arial" panose="020B0604020202020204" pitchFamily="34" charset="0"/>
              </a:rPr>
              <a:t>2) specific requirements for the intended use,</a:t>
            </a:r>
          </a:p>
          <a:p>
            <a:pPr lvl="1" algn="just">
              <a:buNone/>
            </a:pPr>
            <a:r>
              <a:rPr lang="en-US" sz="2200" dirty="0">
                <a:cs typeface="Arial" panose="020B0604020202020204" pitchFamily="34" charset="0"/>
              </a:rPr>
              <a:t>3) determination of the performance specifications of the method,</a:t>
            </a:r>
          </a:p>
          <a:p>
            <a:pPr lvl="1" algn="just">
              <a:buNone/>
            </a:pPr>
            <a:r>
              <a:rPr lang="en-IN" sz="2200" dirty="0">
                <a:cs typeface="Arial" panose="020B0604020202020204" pitchFamily="34" charset="0"/>
              </a:rPr>
              <a:t>4) results obtained, and</a:t>
            </a:r>
          </a:p>
          <a:p>
            <a:pPr lvl="1" algn="just">
              <a:buNone/>
            </a:pPr>
            <a:r>
              <a:rPr lang="en-US" sz="2200" dirty="0">
                <a:cs typeface="Arial" panose="020B0604020202020204" pitchFamily="34" charset="0"/>
              </a:rPr>
              <a:t>5) a statement on the validity of the method, detailing its fitness for the intended use.</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6311FD0E-1BAF-4834-81E7-B3301D0C1DF7}"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40</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Autofit/>
          </a:bodyPr>
          <a:lstStyle/>
          <a:p>
            <a:pPr algn="just">
              <a:buNone/>
            </a:pPr>
            <a:r>
              <a:rPr lang="en-US" sz="2800" b="1" dirty="0">
                <a:cs typeface="Arial" panose="020B0604020202020204" pitchFamily="34" charset="0"/>
              </a:rPr>
              <a:t>7.3.4 Evaluation of measurement uncertainty (MU)</a:t>
            </a:r>
            <a:endParaRPr lang="en-US" sz="2800" dirty="0">
              <a:cs typeface="Arial" panose="020B0604020202020204" pitchFamily="34" charset="0"/>
            </a:endParaRPr>
          </a:p>
          <a:p>
            <a:pPr algn="just">
              <a:buNone/>
            </a:pPr>
            <a:r>
              <a:rPr lang="en-US" sz="2400" dirty="0">
                <a:cs typeface="Arial" panose="020B0604020202020204" pitchFamily="34" charset="0"/>
              </a:rPr>
              <a:t>	a) All measurements have a certain bias and imprecision. The MU of measured quantity values shall be evaluated and maintained for its intended use, where relevant. </a:t>
            </a:r>
            <a:r>
              <a:rPr lang="en-US" sz="2400" dirty="0">
                <a:solidFill>
                  <a:schemeClr val="accent6">
                    <a:lumMod val="75000"/>
                  </a:schemeClr>
                </a:solidFill>
                <a:cs typeface="Arial" panose="020B0604020202020204" pitchFamily="34" charset="0"/>
              </a:rPr>
              <a:t>The MU shall be compared against performance specifications and documented</a:t>
            </a:r>
            <a:r>
              <a:rPr lang="en-US" sz="2400" dirty="0">
                <a:cs typeface="Arial" panose="020B0604020202020204" pitchFamily="34" charset="0"/>
              </a:rPr>
              <a:t>.</a:t>
            </a:r>
          </a:p>
          <a:p>
            <a:pPr algn="just">
              <a:buNone/>
            </a:pPr>
            <a:r>
              <a:rPr lang="en-US" sz="2400" dirty="0">
                <a:cs typeface="Arial" panose="020B0604020202020204" pitchFamily="34" charset="0"/>
              </a:rPr>
              <a:t>	</a:t>
            </a:r>
            <a:r>
              <a:rPr lang="en-US" sz="2000" i="1" dirty="0">
                <a:cs typeface="Arial" panose="020B0604020202020204" pitchFamily="34" charset="0"/>
              </a:rPr>
              <a:t>NOTE ISO/TS 20914 provides details on these activities together with examples.</a:t>
            </a:r>
          </a:p>
          <a:p>
            <a:pPr algn="just">
              <a:buNone/>
            </a:pPr>
            <a:r>
              <a:rPr lang="en-US" sz="2400" dirty="0">
                <a:cs typeface="Arial" panose="020B0604020202020204" pitchFamily="34" charset="0"/>
              </a:rPr>
              <a:t>	b) MU evaluations shall be </a:t>
            </a:r>
            <a:r>
              <a:rPr lang="en-US" sz="2400" dirty="0">
                <a:solidFill>
                  <a:schemeClr val="accent6">
                    <a:lumMod val="75000"/>
                  </a:schemeClr>
                </a:solidFill>
                <a:cs typeface="Arial" panose="020B0604020202020204" pitchFamily="34" charset="0"/>
              </a:rPr>
              <a:t>regularly reviewed</a:t>
            </a:r>
            <a:r>
              <a:rPr lang="en-US" sz="2400" dirty="0">
                <a:cs typeface="Arial" panose="020B0604020202020204" pitchFamily="34" charset="0"/>
              </a:rPr>
              <a:t>.</a:t>
            </a:r>
          </a:p>
          <a:p>
            <a:pPr algn="just">
              <a:buNone/>
            </a:pPr>
            <a:r>
              <a:rPr lang="en-US" sz="2400" dirty="0">
                <a:cs typeface="Arial" panose="020B0604020202020204" pitchFamily="34" charset="0"/>
              </a:rPr>
              <a:t>	c) For examination procedures where estimation of MU is not possible or applicable, the rationale for exclusion from MU estimation shall be documented.</a:t>
            </a:r>
          </a:p>
          <a:p>
            <a:endParaRPr lang="en-US" sz="2400"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15450A98-77AA-4666-9763-17F81D2C398A}"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41</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fontScale="92500" lnSpcReduction="10000"/>
          </a:bodyPr>
          <a:lstStyle/>
          <a:p>
            <a:pPr algn="just">
              <a:buNone/>
            </a:pPr>
            <a:r>
              <a:rPr lang="en-US" sz="3000" b="1" dirty="0">
                <a:cs typeface="Arial" panose="020B0604020202020204" pitchFamily="34" charset="0"/>
              </a:rPr>
              <a:t>7.3.4 Evaluation of measurement uncertainty (MU) (Contd)</a:t>
            </a:r>
            <a:endParaRPr lang="en-US" sz="3000" dirty="0">
              <a:cs typeface="Arial" panose="020B0604020202020204" pitchFamily="34" charset="0"/>
            </a:endParaRPr>
          </a:p>
          <a:p>
            <a:pPr algn="just">
              <a:buNone/>
            </a:pPr>
            <a:r>
              <a:rPr lang="en-US" sz="2800" dirty="0">
                <a:cs typeface="Arial" panose="020B0604020202020204" pitchFamily="34" charset="0"/>
              </a:rPr>
              <a:t>	</a:t>
            </a:r>
            <a:r>
              <a:rPr lang="en-US" sz="2600" dirty="0">
                <a:cs typeface="Arial" panose="020B0604020202020204" pitchFamily="34" charset="0"/>
              </a:rPr>
              <a:t>d) MU information shall be made </a:t>
            </a:r>
            <a:r>
              <a:rPr lang="en-US" sz="2600" dirty="0">
                <a:solidFill>
                  <a:schemeClr val="accent6">
                    <a:lumMod val="75000"/>
                  </a:schemeClr>
                </a:solidFill>
                <a:cs typeface="Arial" panose="020B0604020202020204" pitchFamily="34" charset="0"/>
              </a:rPr>
              <a:t>available to laboratory users </a:t>
            </a:r>
            <a:r>
              <a:rPr lang="en-US" sz="2600" dirty="0">
                <a:cs typeface="Arial" panose="020B0604020202020204" pitchFamily="34" charset="0"/>
              </a:rPr>
              <a:t>on request.</a:t>
            </a:r>
          </a:p>
          <a:p>
            <a:pPr algn="just">
              <a:buNone/>
            </a:pPr>
            <a:r>
              <a:rPr lang="en-US" sz="2600" dirty="0">
                <a:cs typeface="Arial" panose="020B0604020202020204" pitchFamily="34" charset="0"/>
              </a:rPr>
              <a:t>	e) When users have inquiries on MU, the laboratory’s response shall take into account other sources of uncertainty, such as, but not limited to biological variation.</a:t>
            </a:r>
          </a:p>
          <a:p>
            <a:pPr algn="just">
              <a:buNone/>
            </a:pPr>
            <a:r>
              <a:rPr lang="en-US" sz="2600" dirty="0">
                <a:cs typeface="Arial" panose="020B0604020202020204" pitchFamily="34" charset="0"/>
              </a:rPr>
              <a:t>	f) If the </a:t>
            </a:r>
            <a:r>
              <a:rPr lang="en-US" sz="2600" dirty="0">
                <a:solidFill>
                  <a:schemeClr val="accent6">
                    <a:lumMod val="75000"/>
                  </a:schemeClr>
                </a:solidFill>
                <a:cs typeface="Arial" panose="020B0604020202020204" pitchFamily="34" charset="0"/>
              </a:rPr>
              <a:t>qualitative</a:t>
            </a:r>
            <a:r>
              <a:rPr lang="en-US" sz="2600" dirty="0">
                <a:cs typeface="Arial" panose="020B0604020202020204" pitchFamily="34" charset="0"/>
              </a:rPr>
              <a:t> result of an examination relies on a test which produces quantitative output data and is specified as positive or negative, based on a threshold, MU in the output quantity shall be </a:t>
            </a:r>
            <a:r>
              <a:rPr lang="en-US" sz="2600" dirty="0">
                <a:solidFill>
                  <a:schemeClr val="accent6">
                    <a:lumMod val="75000"/>
                  </a:schemeClr>
                </a:solidFill>
                <a:cs typeface="Arial" panose="020B0604020202020204" pitchFamily="34" charset="0"/>
              </a:rPr>
              <a:t>estimated using representative positive and negative samples</a:t>
            </a:r>
            <a:r>
              <a:rPr lang="en-US" sz="2600" dirty="0">
                <a:cs typeface="Arial" panose="020B0604020202020204" pitchFamily="34" charset="0"/>
              </a:rPr>
              <a:t>.</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7F2B650D-6362-4054-A3E0-DD00450C3CC6}"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42</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a:bodyPr>
          <a:lstStyle/>
          <a:p>
            <a:pPr algn="just">
              <a:buNone/>
            </a:pPr>
            <a:r>
              <a:rPr lang="en-US" sz="2800" b="1" dirty="0">
                <a:cs typeface="Arial" panose="020B0604020202020204" pitchFamily="34" charset="0"/>
              </a:rPr>
              <a:t>7.3.4 Evaluation of measurement uncertainty (MU) (Contd)</a:t>
            </a:r>
            <a:endParaRPr lang="en-US" sz="2800" dirty="0">
              <a:cs typeface="Arial" panose="020B0604020202020204" pitchFamily="34" charset="0"/>
            </a:endParaRPr>
          </a:p>
          <a:p>
            <a:pPr algn="just">
              <a:buNone/>
            </a:pPr>
            <a:r>
              <a:rPr lang="en-US" sz="2400" dirty="0">
                <a:cs typeface="Arial" panose="020B0604020202020204" pitchFamily="34" charset="0"/>
              </a:rPr>
              <a:t>	g) For examinations with qualitative results, MU in intermediate measurement steps or IQC results which produce quantitative data should also be considered for key (high risk) parts of the process.</a:t>
            </a:r>
          </a:p>
          <a:p>
            <a:pPr algn="just">
              <a:buNone/>
            </a:pPr>
            <a:r>
              <a:rPr lang="en-US" sz="2400" dirty="0">
                <a:cs typeface="Arial" panose="020B0604020202020204" pitchFamily="34" charset="0"/>
              </a:rPr>
              <a:t>	h) </a:t>
            </a:r>
            <a:r>
              <a:rPr lang="en-US" sz="2400" dirty="0">
                <a:solidFill>
                  <a:schemeClr val="accent6">
                    <a:lumMod val="75000"/>
                  </a:schemeClr>
                </a:solidFill>
                <a:cs typeface="Arial" panose="020B0604020202020204" pitchFamily="34" charset="0"/>
              </a:rPr>
              <a:t>MU should be taken into consideration when performing verification or validation of a method</a:t>
            </a:r>
            <a:r>
              <a:rPr lang="en-US" sz="2400" dirty="0">
                <a:cs typeface="Arial" panose="020B0604020202020204" pitchFamily="34" charset="0"/>
              </a:rPr>
              <a:t>, when relevant.</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74BA3986-D60E-4860-A656-8C4AB1DEAF7A}"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43</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sz="2800" b="1" dirty="0">
                <a:cs typeface="Arial" panose="020B0604020202020204" pitchFamily="34" charset="0"/>
              </a:rPr>
              <a:t>7.3.5 Biological reference intervals and clinical decision limits</a:t>
            </a:r>
            <a:endParaRPr lang="en-US" sz="2800" dirty="0">
              <a:cs typeface="Arial" panose="020B0604020202020204" pitchFamily="34" charset="0"/>
            </a:endParaRPr>
          </a:p>
          <a:p>
            <a:pPr algn="just"/>
            <a:r>
              <a:rPr lang="en-US" sz="2400" dirty="0">
                <a:cs typeface="Arial" panose="020B0604020202020204" pitchFamily="34" charset="0"/>
              </a:rPr>
              <a:t>Biological reference intervals and clinical decision limits, when needed for interpretation of examination results, shall be </a:t>
            </a:r>
            <a:r>
              <a:rPr lang="en-US" sz="2400" dirty="0">
                <a:solidFill>
                  <a:schemeClr val="accent6">
                    <a:lumMod val="75000"/>
                  </a:schemeClr>
                </a:solidFill>
                <a:cs typeface="Arial" panose="020B0604020202020204" pitchFamily="34" charset="0"/>
              </a:rPr>
              <a:t>specified and communicated to users</a:t>
            </a:r>
            <a:r>
              <a:rPr lang="en-US" sz="2400" dirty="0">
                <a:cs typeface="Arial" panose="020B0604020202020204" pitchFamily="34" charset="0"/>
              </a:rPr>
              <a:t>.</a:t>
            </a:r>
          </a:p>
          <a:p>
            <a:pPr algn="just">
              <a:buNone/>
            </a:pPr>
            <a:r>
              <a:rPr lang="en-US" sz="2400" dirty="0">
                <a:cs typeface="Arial" panose="020B0604020202020204" pitchFamily="34" charset="0"/>
              </a:rPr>
              <a:t>	a) Biological reference intervals and clinical decision limits shall be specified, and their basis recorded, to reflect the patient population served by the laboratory, while considering the risk to patients.</a:t>
            </a:r>
          </a:p>
          <a:p>
            <a:pPr algn="just">
              <a:buNone/>
            </a:pPr>
            <a:r>
              <a:rPr lang="en-US" sz="2400" dirty="0">
                <a:latin typeface="Arial" panose="020B0604020202020204" pitchFamily="34" charset="0"/>
                <a:cs typeface="Arial" panose="020B0604020202020204" pitchFamily="34" charset="0"/>
              </a:rPr>
              <a:t>	</a:t>
            </a:r>
            <a:r>
              <a:rPr lang="en-US" sz="2000" i="1" dirty="0">
                <a:cs typeface="Arial" panose="020B0604020202020204" pitchFamily="34" charset="0"/>
              </a:rPr>
              <a:t>NOTE Biological reference values, provided by the manufacturer can be used by the laboratory, if the population base of these values is verified and deemed acceptable by the laboratory.</a:t>
            </a:r>
          </a:p>
          <a:p>
            <a:pPr algn="just">
              <a:buNone/>
            </a:pPr>
            <a:endParaRPr lang="en-US" sz="2400" dirty="0">
              <a:cs typeface="Arial" panose="020B0604020202020204" pitchFamily="34" charset="0"/>
            </a:endParaRP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519192F8-9508-4351-A16D-FD603CD499FF}"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44</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algn="just">
              <a:buNone/>
            </a:pPr>
            <a:r>
              <a:rPr lang="en-US" sz="3000" b="1" dirty="0">
                <a:cs typeface="Arial" panose="020B0604020202020204" pitchFamily="34" charset="0"/>
              </a:rPr>
              <a:t>7.3.5 Biological reference intervals and clinical decision limits (Contd)</a:t>
            </a:r>
            <a:endParaRPr lang="en-US" sz="3000" dirty="0">
              <a:cs typeface="Arial" panose="020B0604020202020204" pitchFamily="34" charset="0"/>
            </a:endParaRPr>
          </a:p>
          <a:p>
            <a:pPr algn="just">
              <a:buNone/>
            </a:pPr>
            <a:r>
              <a:rPr lang="en-US" sz="2400" dirty="0">
                <a:cs typeface="Arial" panose="020B0604020202020204" pitchFamily="34" charset="0"/>
              </a:rPr>
              <a:t>	</a:t>
            </a:r>
            <a:r>
              <a:rPr lang="en-US" sz="2600" dirty="0">
                <a:cs typeface="Arial" panose="020B0604020202020204" pitchFamily="34" charset="0"/>
              </a:rPr>
              <a:t>b) Biological reference intervals and clinical decision limits shall be </a:t>
            </a:r>
            <a:r>
              <a:rPr lang="en-US" sz="2600" dirty="0">
                <a:solidFill>
                  <a:schemeClr val="accent6">
                    <a:lumMod val="75000"/>
                  </a:schemeClr>
                </a:solidFill>
                <a:cs typeface="Arial" panose="020B0604020202020204" pitchFamily="34" charset="0"/>
              </a:rPr>
              <a:t>periodically reviewed</a:t>
            </a:r>
            <a:r>
              <a:rPr lang="en-US" sz="2600" dirty="0">
                <a:cs typeface="Arial" panose="020B0604020202020204" pitchFamily="34" charset="0"/>
              </a:rPr>
              <a:t>, and any </a:t>
            </a:r>
            <a:r>
              <a:rPr lang="en-US" sz="2600" dirty="0">
                <a:solidFill>
                  <a:schemeClr val="accent6">
                    <a:lumMod val="75000"/>
                  </a:schemeClr>
                </a:solidFill>
                <a:cs typeface="Arial" panose="020B0604020202020204" pitchFamily="34" charset="0"/>
              </a:rPr>
              <a:t>changes communicated to users</a:t>
            </a:r>
            <a:r>
              <a:rPr lang="en-US" sz="2600" dirty="0">
                <a:cs typeface="Arial" panose="020B0604020202020204" pitchFamily="34" charset="0"/>
              </a:rPr>
              <a:t>.</a:t>
            </a:r>
          </a:p>
          <a:p>
            <a:pPr algn="just">
              <a:buNone/>
            </a:pPr>
            <a:r>
              <a:rPr lang="en-US" sz="2600" dirty="0">
                <a:cs typeface="Arial" panose="020B0604020202020204" pitchFamily="34" charset="0"/>
              </a:rPr>
              <a:t>	c) When changes are made to an examination or pre-examination method, the laboratory shall review the impact on associated biological reference intervals and clinical decision limits and communicate to the users when applicable.</a:t>
            </a:r>
          </a:p>
          <a:p>
            <a:pPr algn="just">
              <a:buNone/>
            </a:pPr>
            <a:r>
              <a:rPr lang="en-US" sz="2600" dirty="0">
                <a:cs typeface="Arial" panose="020B0604020202020204" pitchFamily="34" charset="0"/>
              </a:rPr>
              <a:t>	d) For examinations that identify presence or absence of a characteristic the biological reference interval is the characteristic to be identified, e.g. genetic examinations.</a:t>
            </a:r>
          </a:p>
          <a:p>
            <a:pPr algn="just">
              <a:buNone/>
            </a:pPr>
            <a:endParaRPr lang="en-US" sz="2400"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6B8E5420-0771-4A10-858B-67C54A061692}"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45</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a:bodyPr>
          <a:lstStyle/>
          <a:p>
            <a:pPr algn="just">
              <a:buNone/>
            </a:pPr>
            <a:r>
              <a:rPr lang="en-US" sz="2800" b="1" dirty="0">
                <a:cs typeface="Arial" panose="020B0604020202020204" pitchFamily="34" charset="0"/>
              </a:rPr>
              <a:t>7.3.6 Documentation of examination procedures</a:t>
            </a:r>
            <a:endParaRPr lang="en-US" sz="2800" dirty="0">
              <a:cs typeface="Arial" panose="020B0604020202020204" pitchFamily="34" charset="0"/>
            </a:endParaRPr>
          </a:p>
          <a:p>
            <a:pPr algn="just">
              <a:buNone/>
            </a:pPr>
            <a:r>
              <a:rPr lang="en-US" sz="2400" dirty="0">
                <a:cs typeface="Arial" panose="020B0604020202020204" pitchFamily="34" charset="0"/>
              </a:rPr>
              <a:t>	a) The laboratory shall </a:t>
            </a:r>
            <a:r>
              <a:rPr lang="en-US" sz="2400" dirty="0">
                <a:solidFill>
                  <a:schemeClr val="accent6">
                    <a:lumMod val="75000"/>
                  </a:schemeClr>
                </a:solidFill>
                <a:cs typeface="Arial" panose="020B0604020202020204" pitchFamily="34" charset="0"/>
              </a:rPr>
              <a:t>document its examination procedures </a:t>
            </a:r>
            <a:r>
              <a:rPr lang="en-US" sz="2400" dirty="0">
                <a:cs typeface="Arial" panose="020B0604020202020204" pitchFamily="34" charset="0"/>
              </a:rPr>
              <a:t>to the extent necessary to ensure the consistent application of its activities and the validity of its results.</a:t>
            </a:r>
          </a:p>
          <a:p>
            <a:pPr algn="just">
              <a:buNone/>
            </a:pPr>
            <a:r>
              <a:rPr lang="en-US" sz="2400" dirty="0">
                <a:cs typeface="Arial" panose="020B0604020202020204" pitchFamily="34" charset="0"/>
              </a:rPr>
              <a:t>	b) Procedures shall be </a:t>
            </a:r>
            <a:r>
              <a:rPr lang="en-US" sz="2400" dirty="0">
                <a:solidFill>
                  <a:schemeClr val="accent6">
                    <a:lumMod val="75000"/>
                  </a:schemeClr>
                </a:solidFill>
                <a:cs typeface="Arial" panose="020B0604020202020204" pitchFamily="34" charset="0"/>
              </a:rPr>
              <a:t>written in a language understood by laboratory personnel and be available in appropriate locations</a:t>
            </a:r>
            <a:r>
              <a:rPr lang="en-US" sz="2400" dirty="0">
                <a:cs typeface="Arial" panose="020B0604020202020204" pitchFamily="34" charset="0"/>
              </a:rPr>
              <a:t>.</a:t>
            </a:r>
          </a:p>
          <a:p>
            <a:pPr algn="just">
              <a:buNone/>
            </a:pPr>
            <a:r>
              <a:rPr lang="en-US" sz="2400" dirty="0">
                <a:cs typeface="Arial" panose="020B0604020202020204" pitchFamily="34" charset="0"/>
              </a:rPr>
              <a:t>	c) Any abbreviated document content shall correspond to the procedure.</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FAD3758A-6FC7-4133-AC9B-846259DE28C2}"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46</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a:bodyPr>
          <a:lstStyle/>
          <a:p>
            <a:pPr algn="just">
              <a:buNone/>
            </a:pPr>
            <a:r>
              <a:rPr lang="en-US" sz="2800" b="1" dirty="0">
                <a:cs typeface="Arial" panose="020B0604020202020204" pitchFamily="34" charset="0"/>
              </a:rPr>
              <a:t>7.3.6 Documentation of examination procedures (Contd)</a:t>
            </a:r>
            <a:endParaRPr lang="en-US" sz="2800" dirty="0">
              <a:cs typeface="Arial" panose="020B0604020202020204" pitchFamily="34" charset="0"/>
            </a:endParaRPr>
          </a:p>
          <a:p>
            <a:pPr algn="just">
              <a:buNone/>
            </a:pPr>
            <a:r>
              <a:rPr lang="en-US" sz="2400" dirty="0">
                <a:cs typeface="Arial" panose="020B0604020202020204" pitchFamily="34" charset="0"/>
              </a:rPr>
              <a:t>	</a:t>
            </a:r>
            <a:r>
              <a:rPr lang="en-US" sz="2000" i="1" dirty="0">
                <a:cs typeface="Arial" panose="020B0604020202020204" pitchFamily="34" charset="0"/>
              </a:rPr>
              <a:t>NOTE Working instructions, flow process diagrams or similar systems that summarize key information are acceptable for use as a quick reference at the workbench, provided that a full procedure is available for reference and that the summarized information is updated as needed, concurrently with the full procedure update.</a:t>
            </a:r>
          </a:p>
          <a:p>
            <a:pPr algn="just">
              <a:buNone/>
            </a:pPr>
            <a:r>
              <a:rPr lang="en-US" sz="2400" dirty="0">
                <a:cs typeface="Arial" panose="020B0604020202020204" pitchFamily="34" charset="0"/>
              </a:rPr>
              <a:t>	</a:t>
            </a:r>
          </a:p>
          <a:p>
            <a:pPr algn="just">
              <a:buNone/>
            </a:pPr>
            <a:r>
              <a:rPr lang="en-US" sz="2400" dirty="0">
                <a:cs typeface="Arial" panose="020B0604020202020204" pitchFamily="34" charset="0"/>
              </a:rPr>
              <a:t>	d) Information from product instructions for use, that contain sufficient information, can be incorporated into procedures by reference.</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97128052-E4F0-461C-95AA-E1775776C37B}"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47</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7.3 Examination processes</a:t>
            </a:r>
            <a:endParaRPr lang="en-US" dirty="0"/>
          </a:p>
        </p:txBody>
      </p:sp>
      <p:sp>
        <p:nvSpPr>
          <p:cNvPr id="3" name="Content Placeholder 2"/>
          <p:cNvSpPr>
            <a:spLocks noGrp="1"/>
          </p:cNvSpPr>
          <p:nvPr>
            <p:ph idx="1"/>
          </p:nvPr>
        </p:nvSpPr>
        <p:spPr/>
        <p:txBody>
          <a:bodyPr>
            <a:normAutofit/>
          </a:bodyPr>
          <a:lstStyle/>
          <a:p>
            <a:pPr algn="just">
              <a:buNone/>
            </a:pPr>
            <a:r>
              <a:rPr lang="en-US" sz="2800" b="1" dirty="0">
                <a:cs typeface="Arial" panose="020B0604020202020204" pitchFamily="34" charset="0"/>
              </a:rPr>
              <a:t>7.3.6 Documentation of examination procedures (Contd)</a:t>
            </a:r>
            <a:endParaRPr lang="en-US" sz="2800" dirty="0">
              <a:cs typeface="Arial" panose="020B0604020202020204" pitchFamily="34" charset="0"/>
            </a:endParaRPr>
          </a:p>
          <a:p>
            <a:pPr algn="just">
              <a:buNone/>
            </a:pPr>
            <a:r>
              <a:rPr lang="en-US" sz="2400" dirty="0">
                <a:cs typeface="Arial" panose="020B0604020202020204" pitchFamily="34" charset="0"/>
              </a:rPr>
              <a:t>	e) When the laboratory intends to make a </a:t>
            </a:r>
            <a:r>
              <a:rPr lang="en-US" sz="2400" dirty="0">
                <a:solidFill>
                  <a:schemeClr val="accent6">
                    <a:lumMod val="75000"/>
                  </a:schemeClr>
                </a:solidFill>
                <a:cs typeface="Arial" panose="020B0604020202020204" pitchFamily="34" charset="0"/>
              </a:rPr>
              <a:t>validated change to an examination procedure </a:t>
            </a:r>
            <a:r>
              <a:rPr lang="en-US" sz="2400" dirty="0">
                <a:cs typeface="Arial" panose="020B0604020202020204" pitchFamily="34" charset="0"/>
              </a:rPr>
              <a:t>which could affect interpretation of results, the implications of this shall be </a:t>
            </a:r>
            <a:r>
              <a:rPr lang="en-US" sz="2400" dirty="0">
                <a:solidFill>
                  <a:schemeClr val="accent6">
                    <a:lumMod val="75000"/>
                  </a:schemeClr>
                </a:solidFill>
                <a:cs typeface="Arial" panose="020B0604020202020204" pitchFamily="34" charset="0"/>
              </a:rPr>
              <a:t>explained to users</a:t>
            </a:r>
            <a:r>
              <a:rPr lang="en-US" sz="2400" dirty="0">
                <a:cs typeface="Arial" panose="020B0604020202020204" pitchFamily="34" charset="0"/>
              </a:rPr>
              <a:t>.</a:t>
            </a:r>
          </a:p>
          <a:p>
            <a:pPr algn="just">
              <a:buNone/>
            </a:pPr>
            <a:r>
              <a:rPr lang="en-US" sz="2400" dirty="0">
                <a:cs typeface="Arial" panose="020B0604020202020204" pitchFamily="34" charset="0"/>
              </a:rPr>
              <a:t>	f) All documents associated with the performance of examinations, shall be subject to document control (see 8.3).</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3D71CFD2-70CF-497F-B8AC-190BFA7BBCDD}"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48</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561269"/>
          </a:xfrm>
        </p:spPr>
        <p:txBody>
          <a:bodyPr>
            <a:normAutofit/>
          </a:bodyPr>
          <a:lstStyle/>
          <a:p>
            <a:r>
              <a:rPr lang="en-IN" dirty="0"/>
              <a:t>KYS (Know Your Speaker)</a:t>
            </a:r>
          </a:p>
        </p:txBody>
      </p:sp>
      <p:sp>
        <p:nvSpPr>
          <p:cNvPr id="3" name="Content Placeholder 2"/>
          <p:cNvSpPr>
            <a:spLocks noGrp="1"/>
          </p:cNvSpPr>
          <p:nvPr>
            <p:ph idx="1"/>
          </p:nvPr>
        </p:nvSpPr>
        <p:spPr>
          <a:xfrm>
            <a:off x="677264" y="2101600"/>
            <a:ext cx="6855660" cy="198388"/>
          </a:xfrm>
        </p:spPr>
        <p:txBody>
          <a:bodyPr/>
          <a:lstStyle/>
          <a:p>
            <a:r>
              <a:rPr lang="en-IN" sz="1289" dirty="0"/>
              <a:t> </a:t>
            </a:r>
          </a:p>
        </p:txBody>
      </p:sp>
      <p:sp>
        <p:nvSpPr>
          <p:cNvPr id="4" name="TextBox 3"/>
          <p:cNvSpPr txBox="1"/>
          <p:nvPr/>
        </p:nvSpPr>
        <p:spPr>
          <a:xfrm>
            <a:off x="381000" y="1527703"/>
            <a:ext cx="1656000" cy="882866"/>
          </a:xfrm>
          <a:prstGeom prst="rect">
            <a:avLst/>
          </a:prstGeom>
          <a:noFill/>
          <a:ln>
            <a:solidFill>
              <a:schemeClr val="accent1"/>
            </a:solidFill>
          </a:ln>
        </p:spPr>
        <p:txBody>
          <a:bodyPr wrap="square" lIns="88450" tIns="44226" rIns="88450" bIns="44226" rtlCol="0">
            <a:spAutoFit/>
          </a:bodyPr>
          <a:lstStyle/>
          <a:p>
            <a:pPr defTabSz="1683776"/>
            <a:r>
              <a:rPr lang="en-IN" sz="1289" dirty="0">
                <a:solidFill>
                  <a:prstClr val="black"/>
                </a:solidFill>
                <a:latin typeface="Calibri"/>
              </a:rPr>
              <a:t>Photo</a:t>
            </a:r>
          </a:p>
          <a:p>
            <a:pPr defTabSz="1683776"/>
            <a:endParaRPr lang="en-IN" sz="1289" dirty="0">
              <a:solidFill>
                <a:prstClr val="black"/>
              </a:solidFill>
              <a:latin typeface="Calibri"/>
            </a:endParaRPr>
          </a:p>
          <a:p>
            <a:pPr defTabSz="1683776"/>
            <a:endParaRPr lang="en-IN" sz="1289" dirty="0">
              <a:solidFill>
                <a:prstClr val="black"/>
              </a:solidFill>
              <a:latin typeface="Calibri"/>
            </a:endParaRPr>
          </a:p>
          <a:p>
            <a:pPr defTabSz="1683776"/>
            <a:endParaRPr lang="en-IN" sz="1289" dirty="0">
              <a:solidFill>
                <a:prstClr val="black"/>
              </a:solidFill>
              <a:latin typeface="Calibri"/>
            </a:endParaRPr>
          </a:p>
        </p:txBody>
      </p:sp>
      <p:sp>
        <p:nvSpPr>
          <p:cNvPr id="5" name="TextBox 4"/>
          <p:cNvSpPr txBox="1"/>
          <p:nvPr/>
        </p:nvSpPr>
        <p:spPr>
          <a:xfrm>
            <a:off x="2322600" y="1668539"/>
            <a:ext cx="3240000" cy="684479"/>
          </a:xfrm>
          <a:prstGeom prst="rect">
            <a:avLst/>
          </a:prstGeom>
          <a:noFill/>
          <a:ln>
            <a:solidFill>
              <a:schemeClr val="accent1"/>
            </a:solidFill>
          </a:ln>
        </p:spPr>
        <p:txBody>
          <a:bodyPr wrap="square" lIns="88450" tIns="44226" rIns="88450" bIns="44226" rtlCol="0">
            <a:spAutoFit/>
          </a:bodyPr>
          <a:lstStyle/>
          <a:p>
            <a:pPr defTabSz="1683776"/>
            <a:r>
              <a:rPr lang="en-IN" sz="1289" dirty="0">
                <a:solidFill>
                  <a:prstClr val="black"/>
                </a:solidFill>
                <a:latin typeface="Calibri"/>
              </a:rPr>
              <a:t>Blood Bank In-charge</a:t>
            </a:r>
          </a:p>
          <a:p>
            <a:pPr defTabSz="1683776"/>
            <a:r>
              <a:rPr lang="en-IN" sz="1289" dirty="0">
                <a:solidFill>
                  <a:prstClr val="black"/>
                </a:solidFill>
                <a:latin typeface="Calibri"/>
              </a:rPr>
              <a:t>Sterling Hospital,</a:t>
            </a:r>
          </a:p>
          <a:p>
            <a:pPr defTabSz="1683776"/>
            <a:r>
              <a:rPr lang="en-IN" sz="1289" dirty="0">
                <a:solidFill>
                  <a:prstClr val="black"/>
                </a:solidFill>
                <a:latin typeface="Calibri"/>
              </a:rPr>
              <a:t>Sterling </a:t>
            </a:r>
            <a:r>
              <a:rPr lang="en-IN" sz="1289" dirty="0" err="1">
                <a:solidFill>
                  <a:prstClr val="black"/>
                </a:solidFill>
                <a:latin typeface="Calibri"/>
              </a:rPr>
              <a:t>Addlife</a:t>
            </a:r>
            <a:r>
              <a:rPr lang="en-IN" sz="1289" dirty="0">
                <a:solidFill>
                  <a:prstClr val="black"/>
                </a:solidFill>
                <a:latin typeface="Calibri"/>
              </a:rPr>
              <a:t> India Pvt Ltd, AHD</a:t>
            </a:r>
          </a:p>
        </p:txBody>
      </p:sp>
      <p:sp>
        <p:nvSpPr>
          <p:cNvPr id="6" name="TextBox 5"/>
          <p:cNvSpPr txBox="1"/>
          <p:nvPr/>
        </p:nvSpPr>
        <p:spPr>
          <a:xfrm>
            <a:off x="5715001" y="1668540"/>
            <a:ext cx="3060000" cy="882866"/>
          </a:xfrm>
          <a:prstGeom prst="rect">
            <a:avLst/>
          </a:prstGeom>
          <a:noFill/>
          <a:ln>
            <a:solidFill>
              <a:schemeClr val="accent1"/>
            </a:solidFill>
          </a:ln>
        </p:spPr>
        <p:txBody>
          <a:bodyPr wrap="square" lIns="88450" tIns="44226" rIns="88450" bIns="44226" rtlCol="0">
            <a:spAutoFit/>
          </a:bodyPr>
          <a:lstStyle/>
          <a:p>
            <a:pPr defTabSz="1683776"/>
            <a:r>
              <a:rPr lang="en-IN" sz="1289" dirty="0" err="1">
                <a:solidFill>
                  <a:prstClr val="black"/>
                </a:solidFill>
                <a:latin typeface="Calibri"/>
              </a:rPr>
              <a:t>Rugved</a:t>
            </a:r>
            <a:r>
              <a:rPr lang="en-IN" sz="1289" dirty="0">
                <a:solidFill>
                  <a:prstClr val="black"/>
                </a:solidFill>
                <a:latin typeface="Calibri"/>
              </a:rPr>
              <a:t>/OM Pathology Laboratory</a:t>
            </a:r>
          </a:p>
          <a:p>
            <a:pPr defTabSz="1683776"/>
            <a:r>
              <a:rPr lang="en-IN" sz="1289" dirty="0">
                <a:solidFill>
                  <a:prstClr val="black"/>
                </a:solidFill>
                <a:latin typeface="Calibri"/>
              </a:rPr>
              <a:t>Universal Path. &amp; Mol. Laboratory, </a:t>
            </a:r>
            <a:r>
              <a:rPr lang="en-IN" sz="1289" dirty="0" err="1">
                <a:solidFill>
                  <a:prstClr val="black"/>
                </a:solidFill>
                <a:latin typeface="Calibri"/>
              </a:rPr>
              <a:t>Ranip</a:t>
            </a:r>
            <a:endParaRPr lang="en-IN" sz="1289" dirty="0">
              <a:solidFill>
                <a:prstClr val="black"/>
              </a:solidFill>
              <a:latin typeface="Calibri"/>
            </a:endParaRPr>
          </a:p>
          <a:p>
            <a:pPr defTabSz="1683776"/>
            <a:r>
              <a:rPr lang="en-IN" sz="1289" dirty="0" err="1">
                <a:solidFill>
                  <a:prstClr val="black"/>
                </a:solidFill>
                <a:latin typeface="Calibri"/>
              </a:rPr>
              <a:t>Infocus</a:t>
            </a:r>
            <a:r>
              <a:rPr lang="en-IN" sz="1289" dirty="0">
                <a:solidFill>
                  <a:prstClr val="black"/>
                </a:solidFill>
                <a:latin typeface="Calibri"/>
              </a:rPr>
              <a:t> Pathology Laboratory</a:t>
            </a:r>
          </a:p>
          <a:p>
            <a:pPr defTabSz="1683776"/>
            <a:r>
              <a:rPr lang="en-IN" sz="1289" dirty="0">
                <a:solidFill>
                  <a:prstClr val="black"/>
                </a:solidFill>
                <a:latin typeface="Calibri"/>
              </a:rPr>
              <a:t>Lotus Healthcare</a:t>
            </a:r>
          </a:p>
        </p:txBody>
      </p:sp>
      <p:sp>
        <p:nvSpPr>
          <p:cNvPr id="7" name="TextBox 6"/>
          <p:cNvSpPr txBox="1"/>
          <p:nvPr/>
        </p:nvSpPr>
        <p:spPr>
          <a:xfrm>
            <a:off x="2322600" y="1316449"/>
            <a:ext cx="3240000" cy="287703"/>
          </a:xfrm>
          <a:prstGeom prst="rect">
            <a:avLst/>
          </a:prstGeom>
          <a:noFill/>
          <a:ln>
            <a:solidFill>
              <a:schemeClr val="accent1"/>
            </a:solidFill>
          </a:ln>
        </p:spPr>
        <p:txBody>
          <a:bodyPr wrap="square" lIns="88450" tIns="44226" rIns="88450" bIns="44226" rtlCol="0">
            <a:spAutoFit/>
          </a:bodyPr>
          <a:lstStyle/>
          <a:p>
            <a:pPr defTabSz="1683776"/>
            <a:r>
              <a:rPr lang="en-IN" sz="1289" b="1" dirty="0">
                <a:solidFill>
                  <a:prstClr val="black"/>
                </a:solidFill>
                <a:latin typeface="Calibri"/>
              </a:rPr>
              <a:t>Current Position </a:t>
            </a:r>
          </a:p>
        </p:txBody>
      </p:sp>
      <p:sp>
        <p:nvSpPr>
          <p:cNvPr id="8" name="TextBox 7"/>
          <p:cNvSpPr txBox="1"/>
          <p:nvPr/>
        </p:nvSpPr>
        <p:spPr>
          <a:xfrm>
            <a:off x="5715001" y="1316448"/>
            <a:ext cx="3060000" cy="287703"/>
          </a:xfrm>
          <a:prstGeom prst="rect">
            <a:avLst/>
          </a:prstGeom>
          <a:noFill/>
          <a:ln>
            <a:solidFill>
              <a:schemeClr val="accent1"/>
            </a:solidFill>
          </a:ln>
        </p:spPr>
        <p:txBody>
          <a:bodyPr wrap="square" lIns="88450" tIns="44226" rIns="88450" bIns="44226" rtlCol="0">
            <a:spAutoFit/>
          </a:bodyPr>
          <a:lstStyle/>
          <a:p>
            <a:pPr defTabSz="1683776"/>
            <a:r>
              <a:rPr lang="en-IN" sz="1289" b="1" dirty="0">
                <a:solidFill>
                  <a:prstClr val="black"/>
                </a:solidFill>
                <a:latin typeface="Calibri"/>
              </a:rPr>
              <a:t>Business Association/ Partnership</a:t>
            </a:r>
          </a:p>
        </p:txBody>
      </p:sp>
      <p:sp>
        <p:nvSpPr>
          <p:cNvPr id="9" name="TextBox 8"/>
          <p:cNvSpPr txBox="1"/>
          <p:nvPr/>
        </p:nvSpPr>
        <p:spPr>
          <a:xfrm>
            <a:off x="2322600" y="2867731"/>
            <a:ext cx="3240000" cy="882866"/>
          </a:xfrm>
          <a:prstGeom prst="rect">
            <a:avLst/>
          </a:prstGeom>
          <a:noFill/>
          <a:ln>
            <a:solidFill>
              <a:schemeClr val="accent1"/>
            </a:solidFill>
          </a:ln>
        </p:spPr>
        <p:txBody>
          <a:bodyPr wrap="square" lIns="88450" tIns="44226" rIns="88450" bIns="44226" rtlCol="0">
            <a:spAutoFit/>
          </a:bodyPr>
          <a:lstStyle/>
          <a:p>
            <a:pPr defTabSz="1683776"/>
            <a:r>
              <a:rPr lang="en-IN" sz="1289" dirty="0">
                <a:solidFill>
                  <a:prstClr val="black"/>
                </a:solidFill>
                <a:latin typeface="Calibri"/>
              </a:rPr>
              <a:t>M.Sc. MLT  Gujarat University </a:t>
            </a:r>
          </a:p>
          <a:p>
            <a:pPr defTabSz="1683776"/>
            <a:r>
              <a:rPr lang="en-IN" sz="1289" dirty="0">
                <a:solidFill>
                  <a:prstClr val="black"/>
                </a:solidFill>
                <a:latin typeface="Calibri"/>
              </a:rPr>
              <a:t>PGDMLT - Gujarat University*</a:t>
            </a:r>
          </a:p>
          <a:p>
            <a:pPr defTabSz="1683776"/>
            <a:r>
              <a:rPr lang="en-US" sz="1289" dirty="0">
                <a:solidFill>
                  <a:prstClr val="black"/>
                </a:solidFill>
                <a:latin typeface="Calibri"/>
              </a:rPr>
              <a:t>INTER. AUDITOR TRAINING IRCS*</a:t>
            </a:r>
          </a:p>
          <a:p>
            <a:pPr defTabSz="1683776"/>
            <a:r>
              <a:rPr lang="en-US" sz="1289" dirty="0">
                <a:solidFill>
                  <a:prstClr val="black"/>
                </a:solidFill>
                <a:latin typeface="Calibri"/>
              </a:rPr>
              <a:t>INTER. AUDITOR TRAINING BJMC*</a:t>
            </a:r>
            <a:endParaRPr lang="en-IN" sz="1289" dirty="0">
              <a:solidFill>
                <a:prstClr val="black"/>
              </a:solidFill>
              <a:latin typeface="Calibri"/>
            </a:endParaRPr>
          </a:p>
        </p:txBody>
      </p:sp>
      <p:sp>
        <p:nvSpPr>
          <p:cNvPr id="10" name="TextBox 9"/>
          <p:cNvSpPr txBox="1"/>
          <p:nvPr/>
        </p:nvSpPr>
        <p:spPr>
          <a:xfrm>
            <a:off x="2322600" y="2446780"/>
            <a:ext cx="3240000" cy="287703"/>
          </a:xfrm>
          <a:prstGeom prst="rect">
            <a:avLst/>
          </a:prstGeom>
          <a:noFill/>
          <a:ln>
            <a:solidFill>
              <a:schemeClr val="accent1"/>
            </a:solidFill>
          </a:ln>
        </p:spPr>
        <p:txBody>
          <a:bodyPr wrap="square" lIns="88450" tIns="44226" rIns="88450" bIns="44226" rtlCol="0">
            <a:spAutoFit/>
          </a:bodyPr>
          <a:lstStyle/>
          <a:p>
            <a:pPr defTabSz="1683776"/>
            <a:r>
              <a:rPr lang="en-IN" sz="1289" b="1" dirty="0">
                <a:solidFill>
                  <a:prstClr val="black"/>
                </a:solidFill>
                <a:latin typeface="Calibri"/>
              </a:rPr>
              <a:t>Faculty in Academic Programs </a:t>
            </a:r>
          </a:p>
        </p:txBody>
      </p:sp>
      <p:sp>
        <p:nvSpPr>
          <p:cNvPr id="11" name="TextBox 10"/>
          <p:cNvSpPr txBox="1"/>
          <p:nvPr/>
        </p:nvSpPr>
        <p:spPr>
          <a:xfrm>
            <a:off x="5715001" y="3008049"/>
            <a:ext cx="3060000" cy="1081254"/>
          </a:xfrm>
          <a:prstGeom prst="rect">
            <a:avLst/>
          </a:prstGeom>
          <a:noFill/>
          <a:ln>
            <a:solidFill>
              <a:schemeClr val="accent1"/>
            </a:solidFill>
          </a:ln>
        </p:spPr>
        <p:txBody>
          <a:bodyPr wrap="square" lIns="88450" tIns="44226" rIns="88450" bIns="44226" rtlCol="0">
            <a:spAutoFit/>
          </a:bodyPr>
          <a:lstStyle/>
          <a:p>
            <a:pPr defTabSz="1683776"/>
            <a:r>
              <a:rPr lang="en-IN" sz="1289" dirty="0">
                <a:solidFill>
                  <a:prstClr val="black"/>
                </a:solidFill>
                <a:latin typeface="Calibri"/>
              </a:rPr>
              <a:t>QAF:     Quality Assurance Forum</a:t>
            </a:r>
          </a:p>
          <a:p>
            <a:pPr defTabSz="1683776"/>
            <a:r>
              <a:rPr lang="en-IN" sz="1289" dirty="0">
                <a:solidFill>
                  <a:prstClr val="black"/>
                </a:solidFill>
                <a:latin typeface="Calibri"/>
              </a:rPr>
              <a:t>NAF-Q: National Assessor Forum Quality</a:t>
            </a:r>
          </a:p>
          <a:p>
            <a:pPr defTabSz="1683776"/>
            <a:r>
              <a:rPr lang="en-IN" sz="1289" dirty="0">
                <a:solidFill>
                  <a:prstClr val="black"/>
                </a:solidFill>
                <a:latin typeface="Calibri"/>
              </a:rPr>
              <a:t>UIMCER: Universal Institute for Medical Care, Education &amp; Research</a:t>
            </a:r>
          </a:p>
          <a:p>
            <a:pPr defTabSz="1683776"/>
            <a:r>
              <a:rPr lang="en-IN" sz="1289" dirty="0" err="1">
                <a:solidFill>
                  <a:prstClr val="black"/>
                </a:solidFill>
                <a:latin typeface="Calibri"/>
              </a:rPr>
              <a:t>Rugved</a:t>
            </a:r>
            <a:r>
              <a:rPr lang="en-IN" sz="1289" dirty="0">
                <a:solidFill>
                  <a:prstClr val="black"/>
                </a:solidFill>
                <a:latin typeface="Calibri"/>
              </a:rPr>
              <a:t> Trust</a:t>
            </a:r>
          </a:p>
        </p:txBody>
      </p:sp>
      <p:sp>
        <p:nvSpPr>
          <p:cNvPr id="12" name="TextBox 11"/>
          <p:cNvSpPr txBox="1"/>
          <p:nvPr/>
        </p:nvSpPr>
        <p:spPr>
          <a:xfrm>
            <a:off x="5715001" y="2635837"/>
            <a:ext cx="3060000" cy="287703"/>
          </a:xfrm>
          <a:prstGeom prst="rect">
            <a:avLst/>
          </a:prstGeom>
          <a:noFill/>
          <a:ln>
            <a:solidFill>
              <a:schemeClr val="accent1"/>
            </a:solidFill>
          </a:ln>
        </p:spPr>
        <p:txBody>
          <a:bodyPr wrap="square" lIns="88450" tIns="44226" rIns="88450" bIns="44226" rtlCol="0">
            <a:spAutoFit/>
          </a:bodyPr>
          <a:lstStyle/>
          <a:p>
            <a:pPr defTabSz="1683776"/>
            <a:r>
              <a:rPr lang="en-IN" sz="1289" b="1" dirty="0">
                <a:solidFill>
                  <a:prstClr val="black"/>
                </a:solidFill>
                <a:latin typeface="Calibri"/>
              </a:rPr>
              <a:t>Academic Initiatives</a:t>
            </a:r>
          </a:p>
        </p:txBody>
      </p:sp>
      <p:sp>
        <p:nvSpPr>
          <p:cNvPr id="13" name="TextBox 12"/>
          <p:cNvSpPr txBox="1"/>
          <p:nvPr/>
        </p:nvSpPr>
        <p:spPr>
          <a:xfrm>
            <a:off x="345000" y="2795235"/>
            <a:ext cx="1800000" cy="1081254"/>
          </a:xfrm>
          <a:prstGeom prst="rect">
            <a:avLst/>
          </a:prstGeom>
          <a:noFill/>
          <a:ln>
            <a:solidFill>
              <a:schemeClr val="accent1"/>
            </a:solidFill>
          </a:ln>
        </p:spPr>
        <p:txBody>
          <a:bodyPr wrap="square" lIns="88450" tIns="44226" rIns="88450" bIns="44226" rtlCol="0">
            <a:spAutoFit/>
          </a:bodyPr>
          <a:lstStyle/>
          <a:p>
            <a:pPr defTabSz="1683776"/>
            <a:r>
              <a:rPr lang="en-IN" sz="1289" dirty="0">
                <a:solidFill>
                  <a:prstClr val="black"/>
                </a:solidFill>
                <a:latin typeface="Calibri"/>
              </a:rPr>
              <a:t>M.D. Path</a:t>
            </a:r>
          </a:p>
          <a:p>
            <a:pPr defTabSz="1683776"/>
            <a:r>
              <a:rPr lang="en-IN" sz="1289" dirty="0">
                <a:solidFill>
                  <a:prstClr val="black"/>
                </a:solidFill>
                <a:latin typeface="Calibri"/>
              </a:rPr>
              <a:t>PHFI-</a:t>
            </a:r>
            <a:r>
              <a:rPr lang="en-IN" sz="1289" dirty="0" err="1">
                <a:solidFill>
                  <a:prstClr val="black"/>
                </a:solidFill>
                <a:latin typeface="Calibri"/>
              </a:rPr>
              <a:t>eCRM</a:t>
            </a:r>
            <a:endParaRPr lang="en-IN" sz="1289" dirty="0">
              <a:solidFill>
                <a:prstClr val="black"/>
              </a:solidFill>
              <a:latin typeface="Calibri"/>
            </a:endParaRPr>
          </a:p>
          <a:p>
            <a:pPr defTabSz="1683776"/>
            <a:r>
              <a:rPr lang="en-IN" sz="1289" dirty="0">
                <a:solidFill>
                  <a:prstClr val="black"/>
                </a:solidFill>
                <a:latin typeface="Calibri"/>
              </a:rPr>
              <a:t>EPGDHA-TISS</a:t>
            </a:r>
          </a:p>
          <a:p>
            <a:pPr defTabSz="1683776"/>
            <a:r>
              <a:rPr lang="en-IN" sz="1289" dirty="0">
                <a:solidFill>
                  <a:prstClr val="black"/>
                </a:solidFill>
                <a:latin typeface="Calibri"/>
              </a:rPr>
              <a:t>PGDM-AMA</a:t>
            </a:r>
          </a:p>
          <a:p>
            <a:pPr defTabSz="1683776"/>
            <a:r>
              <a:rPr lang="en-IN" sz="1289" dirty="0">
                <a:solidFill>
                  <a:prstClr val="black"/>
                </a:solidFill>
                <a:latin typeface="Calibri"/>
              </a:rPr>
              <a:t>PhD(</a:t>
            </a:r>
            <a:r>
              <a:rPr lang="en-IN" sz="1289" dirty="0" err="1">
                <a:solidFill>
                  <a:prstClr val="black"/>
                </a:solidFill>
                <a:latin typeface="Calibri"/>
              </a:rPr>
              <a:t>Cont</a:t>
            </a:r>
            <a:r>
              <a:rPr lang="en-IN" sz="1289" dirty="0">
                <a:solidFill>
                  <a:prstClr val="black"/>
                </a:solidFill>
                <a:latin typeface="Calibri"/>
              </a:rPr>
              <a:t>) - GU</a:t>
            </a:r>
          </a:p>
        </p:txBody>
      </p:sp>
      <p:sp>
        <p:nvSpPr>
          <p:cNvPr id="14" name="TextBox 13"/>
          <p:cNvSpPr txBox="1"/>
          <p:nvPr/>
        </p:nvSpPr>
        <p:spPr>
          <a:xfrm>
            <a:off x="2322600" y="4254267"/>
            <a:ext cx="3240000" cy="1279642"/>
          </a:xfrm>
          <a:prstGeom prst="rect">
            <a:avLst/>
          </a:prstGeom>
          <a:noFill/>
          <a:ln>
            <a:solidFill>
              <a:schemeClr val="accent1"/>
            </a:solidFill>
          </a:ln>
        </p:spPr>
        <p:txBody>
          <a:bodyPr wrap="square" lIns="88450" tIns="44226" rIns="88450" bIns="44226" rtlCol="0">
            <a:spAutoFit/>
          </a:bodyPr>
          <a:lstStyle/>
          <a:p>
            <a:pPr defTabSz="1683776"/>
            <a:r>
              <a:rPr lang="en-IN" sz="1289" dirty="0">
                <a:solidFill>
                  <a:prstClr val="black"/>
                </a:solidFill>
                <a:latin typeface="Calibri"/>
              </a:rPr>
              <a:t>NABL  (ISO 15189)</a:t>
            </a:r>
          </a:p>
          <a:p>
            <a:pPr defTabSz="1683776"/>
            <a:r>
              <a:rPr lang="en-IN" sz="1289" dirty="0">
                <a:solidFill>
                  <a:prstClr val="black"/>
                </a:solidFill>
                <a:latin typeface="Calibri"/>
              </a:rPr>
              <a:t>NABH (ISQUA) – Blood Bank</a:t>
            </a:r>
          </a:p>
          <a:p>
            <a:pPr defTabSz="1683776"/>
            <a:r>
              <a:rPr lang="en-IN" sz="1289" dirty="0">
                <a:solidFill>
                  <a:prstClr val="black"/>
                </a:solidFill>
                <a:latin typeface="Calibri"/>
              </a:rPr>
              <a:t>NABH (ISQUA) – Hospital Standard</a:t>
            </a:r>
          </a:p>
          <a:p>
            <a:pPr defTabSz="1683776"/>
            <a:r>
              <a:rPr lang="en-IN" sz="1289" dirty="0">
                <a:solidFill>
                  <a:prstClr val="black"/>
                </a:solidFill>
                <a:latin typeface="Calibri"/>
              </a:rPr>
              <a:t>NABH (ISQUA) – Entry Level </a:t>
            </a:r>
            <a:r>
              <a:rPr lang="en-IN" sz="1289" dirty="0" err="1">
                <a:solidFill>
                  <a:prstClr val="black"/>
                </a:solidFill>
                <a:latin typeface="Calibri"/>
              </a:rPr>
              <a:t>Hosp</a:t>
            </a:r>
            <a:endParaRPr lang="en-IN" sz="1289" dirty="0">
              <a:solidFill>
                <a:prstClr val="black"/>
              </a:solidFill>
              <a:latin typeface="Calibri"/>
            </a:endParaRPr>
          </a:p>
          <a:p>
            <a:pPr defTabSz="1683776"/>
            <a:r>
              <a:rPr lang="en-IN" sz="1289" dirty="0">
                <a:solidFill>
                  <a:prstClr val="black"/>
                </a:solidFill>
                <a:latin typeface="Calibri"/>
              </a:rPr>
              <a:t>NABH – MLP </a:t>
            </a:r>
          </a:p>
          <a:p>
            <a:pPr defTabSz="1683776"/>
            <a:r>
              <a:rPr lang="en-IN" sz="1289" dirty="0">
                <a:solidFill>
                  <a:prstClr val="black"/>
                </a:solidFill>
                <a:latin typeface="Calibri"/>
              </a:rPr>
              <a:t>NITY </a:t>
            </a:r>
            <a:r>
              <a:rPr lang="en-IN" sz="1289" dirty="0" err="1">
                <a:solidFill>
                  <a:prstClr val="black"/>
                </a:solidFill>
                <a:latin typeface="Calibri"/>
              </a:rPr>
              <a:t>Ayog</a:t>
            </a:r>
            <a:r>
              <a:rPr lang="en-IN" sz="1289" dirty="0">
                <a:solidFill>
                  <a:prstClr val="black"/>
                </a:solidFill>
                <a:latin typeface="Calibri"/>
              </a:rPr>
              <a:t> </a:t>
            </a:r>
          </a:p>
        </p:txBody>
      </p:sp>
      <p:sp>
        <p:nvSpPr>
          <p:cNvPr id="15" name="TextBox 14"/>
          <p:cNvSpPr txBox="1"/>
          <p:nvPr/>
        </p:nvSpPr>
        <p:spPr>
          <a:xfrm>
            <a:off x="2322600" y="3849952"/>
            <a:ext cx="3240000" cy="287703"/>
          </a:xfrm>
          <a:prstGeom prst="rect">
            <a:avLst/>
          </a:prstGeom>
          <a:noFill/>
          <a:ln>
            <a:solidFill>
              <a:schemeClr val="accent1"/>
            </a:solidFill>
          </a:ln>
        </p:spPr>
        <p:txBody>
          <a:bodyPr wrap="square" lIns="88450" tIns="44226" rIns="88450" bIns="44226" rtlCol="0">
            <a:spAutoFit/>
          </a:bodyPr>
          <a:lstStyle/>
          <a:p>
            <a:pPr defTabSz="1683776"/>
            <a:r>
              <a:rPr lang="en-IN" sz="1289" b="1" dirty="0" err="1">
                <a:solidFill>
                  <a:prstClr val="black"/>
                </a:solidFill>
                <a:latin typeface="Calibri"/>
              </a:rPr>
              <a:t>Assessorship</a:t>
            </a:r>
            <a:r>
              <a:rPr lang="en-IN" sz="1289" dirty="0">
                <a:solidFill>
                  <a:prstClr val="black"/>
                </a:solidFill>
                <a:latin typeface="Calibri"/>
              </a:rPr>
              <a:t> </a:t>
            </a:r>
          </a:p>
        </p:txBody>
      </p:sp>
      <p:sp>
        <p:nvSpPr>
          <p:cNvPr id="16" name="TextBox 15"/>
          <p:cNvSpPr txBox="1"/>
          <p:nvPr/>
        </p:nvSpPr>
        <p:spPr>
          <a:xfrm>
            <a:off x="5704114" y="4130586"/>
            <a:ext cx="3060000" cy="684479"/>
          </a:xfrm>
          <a:prstGeom prst="rect">
            <a:avLst/>
          </a:prstGeom>
          <a:noFill/>
          <a:ln>
            <a:solidFill>
              <a:schemeClr val="accent1"/>
            </a:solidFill>
          </a:ln>
        </p:spPr>
        <p:txBody>
          <a:bodyPr wrap="square" lIns="88450" tIns="44226" rIns="88450" bIns="44226" rtlCol="0">
            <a:spAutoFit/>
          </a:bodyPr>
          <a:lstStyle/>
          <a:p>
            <a:pPr defTabSz="1683776"/>
            <a:r>
              <a:rPr lang="en-US" sz="1289" dirty="0">
                <a:solidFill>
                  <a:prstClr val="black"/>
                </a:solidFill>
                <a:latin typeface="Calibri"/>
              </a:rPr>
              <a:t>Current: AMA Committee Member</a:t>
            </a:r>
            <a:endParaRPr lang="en-IN" sz="1289" dirty="0">
              <a:solidFill>
                <a:prstClr val="black"/>
              </a:solidFill>
              <a:latin typeface="Calibri"/>
            </a:endParaRPr>
          </a:p>
          <a:p>
            <a:pPr defTabSz="1683776"/>
            <a:r>
              <a:rPr lang="en-IN" sz="1289" dirty="0">
                <a:solidFill>
                  <a:prstClr val="black"/>
                </a:solidFill>
                <a:latin typeface="Calibri"/>
              </a:rPr>
              <a:t>Ex Secretary: ISBTI (GUJ)</a:t>
            </a:r>
          </a:p>
          <a:p>
            <a:pPr defTabSz="1683776"/>
            <a:r>
              <a:rPr lang="en-IN" sz="1289" dirty="0">
                <a:solidFill>
                  <a:prstClr val="black"/>
                </a:solidFill>
                <a:latin typeface="Calibri"/>
              </a:rPr>
              <a:t>Ex Secretary : Rotary MT</a:t>
            </a:r>
          </a:p>
        </p:txBody>
      </p:sp>
      <p:sp>
        <p:nvSpPr>
          <p:cNvPr id="17" name="TextBox 16"/>
          <p:cNvSpPr txBox="1"/>
          <p:nvPr/>
        </p:nvSpPr>
        <p:spPr>
          <a:xfrm>
            <a:off x="5704114" y="5246080"/>
            <a:ext cx="1988747" cy="287703"/>
          </a:xfrm>
          <a:prstGeom prst="rect">
            <a:avLst/>
          </a:prstGeom>
          <a:noFill/>
          <a:ln>
            <a:solidFill>
              <a:schemeClr val="accent1"/>
            </a:solidFill>
          </a:ln>
        </p:spPr>
        <p:txBody>
          <a:bodyPr wrap="square" lIns="88450" tIns="44226" rIns="88450" bIns="44226" rtlCol="0">
            <a:spAutoFit/>
          </a:bodyPr>
          <a:lstStyle/>
          <a:p>
            <a:pPr defTabSz="1683776"/>
            <a:r>
              <a:rPr lang="en-IN" sz="1289" dirty="0">
                <a:solidFill>
                  <a:prstClr val="black"/>
                </a:solidFill>
                <a:latin typeface="Calibri"/>
              </a:rPr>
              <a:t>All4Labs</a:t>
            </a:r>
          </a:p>
        </p:txBody>
      </p:sp>
      <p:pic>
        <p:nvPicPr>
          <p:cNvPr id="18" name="object 9"/>
          <p:cNvPicPr/>
          <p:nvPr/>
        </p:nvPicPr>
        <p:blipFill>
          <a:blip r:embed="rId3" cstate="print"/>
          <a:stretch>
            <a:fillRect/>
          </a:stretch>
        </p:blipFill>
        <p:spPr>
          <a:xfrm>
            <a:off x="381000" y="1313673"/>
            <a:ext cx="1764000" cy="1385140"/>
          </a:xfrm>
          <a:prstGeom prst="rect">
            <a:avLst/>
          </a:prstGeom>
          <a:ln>
            <a:solidFill>
              <a:schemeClr val="tx1"/>
            </a:solidFill>
          </a:ln>
        </p:spPr>
      </p:pic>
      <p:sp>
        <p:nvSpPr>
          <p:cNvPr id="19" name="TextBox 18"/>
          <p:cNvSpPr txBox="1"/>
          <p:nvPr/>
        </p:nvSpPr>
        <p:spPr>
          <a:xfrm>
            <a:off x="344999" y="4312314"/>
            <a:ext cx="828645" cy="1081254"/>
          </a:xfrm>
          <a:prstGeom prst="rect">
            <a:avLst/>
          </a:prstGeom>
          <a:noFill/>
          <a:ln>
            <a:solidFill>
              <a:schemeClr val="accent1"/>
            </a:solidFill>
          </a:ln>
        </p:spPr>
        <p:txBody>
          <a:bodyPr wrap="square" lIns="88450" tIns="44226" rIns="88450" bIns="44226" rtlCol="0">
            <a:spAutoFit/>
          </a:bodyPr>
          <a:lstStyle/>
          <a:p>
            <a:pPr defTabSz="1683776"/>
            <a:r>
              <a:rPr lang="en-IN" sz="1289" dirty="0">
                <a:solidFill>
                  <a:prstClr val="black"/>
                </a:solidFill>
                <a:latin typeface="Calibri"/>
              </a:rPr>
              <a:t>QCI-P </a:t>
            </a:r>
          </a:p>
          <a:p>
            <a:pPr defTabSz="1683776"/>
            <a:r>
              <a:rPr lang="en-US" sz="1289" dirty="0">
                <a:solidFill>
                  <a:prstClr val="black"/>
                </a:solidFill>
                <a:latin typeface="Calibri"/>
              </a:rPr>
              <a:t>GMA   </a:t>
            </a:r>
          </a:p>
          <a:p>
            <a:pPr defTabSz="1683776"/>
            <a:r>
              <a:rPr lang="en-IN" sz="1289" dirty="0">
                <a:solidFill>
                  <a:prstClr val="black"/>
                </a:solidFill>
                <a:latin typeface="Calibri"/>
              </a:rPr>
              <a:t>GAPM</a:t>
            </a:r>
          </a:p>
          <a:p>
            <a:pPr defTabSz="1683776"/>
            <a:r>
              <a:rPr lang="en-IN" sz="1289" dirty="0">
                <a:solidFill>
                  <a:prstClr val="black"/>
                </a:solidFill>
                <a:latin typeface="Calibri"/>
              </a:rPr>
              <a:t>ACBI   </a:t>
            </a:r>
          </a:p>
          <a:p>
            <a:pPr defTabSz="1683776"/>
            <a:r>
              <a:rPr lang="en-US" sz="1289" dirty="0">
                <a:solidFill>
                  <a:prstClr val="black"/>
                </a:solidFill>
                <a:latin typeface="Calibri"/>
              </a:rPr>
              <a:t>ISBTI</a:t>
            </a:r>
            <a:endParaRPr lang="en-IN" sz="1289" dirty="0">
              <a:solidFill>
                <a:prstClr val="black"/>
              </a:solidFill>
              <a:latin typeface="Calibri"/>
            </a:endParaRPr>
          </a:p>
        </p:txBody>
      </p:sp>
      <p:sp>
        <p:nvSpPr>
          <p:cNvPr id="20" name="TextBox 19"/>
          <p:cNvSpPr txBox="1"/>
          <p:nvPr/>
        </p:nvSpPr>
        <p:spPr>
          <a:xfrm>
            <a:off x="345000" y="3983225"/>
            <a:ext cx="1800000" cy="287703"/>
          </a:xfrm>
          <a:prstGeom prst="rect">
            <a:avLst/>
          </a:prstGeom>
          <a:noFill/>
          <a:ln>
            <a:solidFill>
              <a:schemeClr val="accent1"/>
            </a:solidFill>
          </a:ln>
        </p:spPr>
        <p:txBody>
          <a:bodyPr wrap="square" lIns="88450" tIns="44226" rIns="88450" bIns="44226" rtlCol="0">
            <a:spAutoFit/>
          </a:bodyPr>
          <a:lstStyle/>
          <a:p>
            <a:pPr defTabSz="1683776"/>
            <a:r>
              <a:rPr lang="en-IN" sz="1289" b="1" dirty="0">
                <a:solidFill>
                  <a:prstClr val="black"/>
                </a:solidFill>
                <a:latin typeface="Calibri"/>
              </a:rPr>
              <a:t>Memberships:</a:t>
            </a:r>
          </a:p>
        </p:txBody>
      </p:sp>
      <p:sp>
        <p:nvSpPr>
          <p:cNvPr id="21" name="TextBox 20"/>
          <p:cNvSpPr txBox="1"/>
          <p:nvPr/>
        </p:nvSpPr>
        <p:spPr>
          <a:xfrm>
            <a:off x="5704114" y="4889581"/>
            <a:ext cx="1988747" cy="287703"/>
          </a:xfrm>
          <a:prstGeom prst="rect">
            <a:avLst/>
          </a:prstGeom>
          <a:noFill/>
          <a:ln>
            <a:solidFill>
              <a:schemeClr val="accent1"/>
            </a:solidFill>
          </a:ln>
        </p:spPr>
        <p:txBody>
          <a:bodyPr wrap="square" lIns="88450" tIns="44226" rIns="88450" bIns="44226" rtlCol="0">
            <a:spAutoFit/>
          </a:bodyPr>
          <a:lstStyle/>
          <a:p>
            <a:pPr defTabSz="1683776"/>
            <a:r>
              <a:rPr lang="en-IN" sz="1289" b="1" dirty="0">
                <a:solidFill>
                  <a:prstClr val="black"/>
                </a:solidFill>
                <a:latin typeface="Calibri"/>
              </a:rPr>
              <a:t>Founder : </a:t>
            </a:r>
          </a:p>
        </p:txBody>
      </p:sp>
      <p:sp>
        <p:nvSpPr>
          <p:cNvPr id="22" name="TextBox 21"/>
          <p:cNvSpPr txBox="1"/>
          <p:nvPr/>
        </p:nvSpPr>
        <p:spPr>
          <a:xfrm>
            <a:off x="1316355" y="4312628"/>
            <a:ext cx="828645" cy="1081254"/>
          </a:xfrm>
          <a:prstGeom prst="rect">
            <a:avLst/>
          </a:prstGeom>
          <a:noFill/>
          <a:ln>
            <a:solidFill>
              <a:schemeClr val="accent1"/>
            </a:solidFill>
          </a:ln>
        </p:spPr>
        <p:txBody>
          <a:bodyPr wrap="square" lIns="88450" tIns="44226" rIns="88450" bIns="44226" rtlCol="0">
            <a:spAutoFit/>
          </a:bodyPr>
          <a:lstStyle/>
          <a:p>
            <a:pPr defTabSz="1683776"/>
            <a:r>
              <a:rPr lang="en-IN" sz="1289" dirty="0">
                <a:solidFill>
                  <a:prstClr val="black"/>
                </a:solidFill>
                <a:latin typeface="Calibri"/>
              </a:rPr>
              <a:t>MPAI</a:t>
            </a:r>
          </a:p>
          <a:p>
            <a:pPr defTabSz="1683776"/>
            <a:r>
              <a:rPr lang="en-US" sz="1289" dirty="0">
                <a:solidFill>
                  <a:prstClr val="black"/>
                </a:solidFill>
                <a:latin typeface="Calibri"/>
              </a:rPr>
              <a:t>IMA</a:t>
            </a:r>
            <a:endParaRPr lang="en-IN" sz="1289" dirty="0">
              <a:solidFill>
                <a:prstClr val="black"/>
              </a:solidFill>
              <a:latin typeface="Calibri"/>
            </a:endParaRPr>
          </a:p>
          <a:p>
            <a:pPr defTabSz="1683776"/>
            <a:r>
              <a:rPr lang="en-IN" sz="1289" dirty="0">
                <a:solidFill>
                  <a:prstClr val="black"/>
                </a:solidFill>
                <a:latin typeface="Calibri"/>
              </a:rPr>
              <a:t>AAPM</a:t>
            </a:r>
          </a:p>
          <a:p>
            <a:pPr defTabSz="1683776"/>
            <a:r>
              <a:rPr lang="en-IN" sz="1289" dirty="0">
                <a:solidFill>
                  <a:prstClr val="black"/>
                </a:solidFill>
                <a:latin typeface="Calibri"/>
              </a:rPr>
              <a:t>AACC</a:t>
            </a:r>
          </a:p>
          <a:p>
            <a:pPr defTabSz="1683776"/>
            <a:r>
              <a:rPr lang="en-US" sz="1289" dirty="0">
                <a:solidFill>
                  <a:prstClr val="black"/>
                </a:solidFill>
                <a:latin typeface="Calibri"/>
              </a:rPr>
              <a:t>ASTM </a:t>
            </a:r>
            <a:endParaRPr lang="en-IN" sz="1289" dirty="0">
              <a:solidFill>
                <a:prstClr val="black"/>
              </a:solidFill>
              <a:latin typeface="Calibri"/>
            </a:endParaRPr>
          </a:p>
        </p:txBody>
      </p:sp>
      <p:sp>
        <p:nvSpPr>
          <p:cNvPr id="23" name="Slide Number Placeholder 22"/>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49</a:t>
            </a:fld>
            <a:endParaRPr lang="en-IN" sz="3315">
              <a:solidFill>
                <a:prstClr val="black">
                  <a:tint val="75000"/>
                </a:prstClr>
              </a:solidFill>
              <a:latin typeface="Calibri"/>
            </a:endParaRPr>
          </a:p>
        </p:txBody>
      </p:sp>
      <p:pic>
        <p:nvPicPr>
          <p:cNvPr id="24" name="Picture 23">
            <a:extLst>
              <a:ext uri="{FF2B5EF4-FFF2-40B4-BE49-F238E27FC236}">
                <a16:creationId xmlns:a16="http://schemas.microsoft.com/office/drawing/2014/main" xmlns="" id="{0DD2825C-FC1B-E92A-DDC4-C291EB7A1F50}"/>
              </a:ext>
            </a:extLst>
          </p:cNvPr>
          <p:cNvPicPr>
            <a:picLocks noChangeAspect="1"/>
          </p:cNvPicPr>
          <p:nvPr/>
        </p:nvPicPr>
        <p:blipFill>
          <a:blip r:embed="rId4"/>
          <a:stretch>
            <a:fillRect/>
          </a:stretch>
        </p:blipFill>
        <p:spPr>
          <a:xfrm>
            <a:off x="7720849" y="4832171"/>
            <a:ext cx="1060665" cy="1041853"/>
          </a:xfrm>
          <a:prstGeom prst="rect">
            <a:avLst/>
          </a:prstGeom>
        </p:spPr>
      </p:pic>
    </p:spTree>
    <p:extLst>
      <p:ext uri="{BB962C8B-B14F-4D97-AF65-F5344CB8AC3E}">
        <p14:creationId xmlns:p14="http://schemas.microsoft.com/office/powerpoint/2010/main" val="532873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sz="2800" dirty="0"/>
              <a:t>7.2.1 General </a:t>
            </a:r>
          </a:p>
          <a:p>
            <a:r>
              <a:rPr lang="en-US" sz="2800" dirty="0"/>
              <a:t>7.2.2 Laboratory information for patients and users</a:t>
            </a:r>
          </a:p>
          <a:p>
            <a:r>
              <a:rPr lang="en-US" sz="2800" dirty="0"/>
              <a:t>7.2.3 Requests for providing laboratory examinations.</a:t>
            </a:r>
          </a:p>
          <a:p>
            <a:r>
              <a:rPr lang="en-US" sz="2800" dirty="0"/>
              <a:t>7.2.4 Primary sample collection and handling </a:t>
            </a:r>
          </a:p>
          <a:p>
            <a:r>
              <a:rPr lang="en-US" sz="2800" dirty="0"/>
              <a:t>7.2.5 Sample transportation </a:t>
            </a:r>
          </a:p>
          <a:p>
            <a:r>
              <a:rPr lang="en-US" sz="2800" dirty="0"/>
              <a:t>7.2.6 Sample receipt </a:t>
            </a:r>
          </a:p>
          <a:p>
            <a:r>
              <a:rPr lang="en-US" sz="2800" dirty="0"/>
              <a:t>7.2.7 Pre-examination handling, preparation, and storage</a:t>
            </a:r>
          </a:p>
          <a:p>
            <a:pPr algn="just"/>
            <a:endParaRPr lang="en-US" sz="2400" i="1" dirty="0">
              <a:cs typeface="Arial" panose="020B0604020202020204" pitchFamily="34" charset="0"/>
            </a:endParaRPr>
          </a:p>
          <a:p>
            <a:endParaRPr lang="en-US" dirty="0"/>
          </a:p>
        </p:txBody>
      </p:sp>
      <p:pic>
        <p:nvPicPr>
          <p:cNvPr id="6"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8E852A47-4E71-4CBA-81D1-C96422AF6962}" type="datetime1">
              <a:rPr lang="en-US" smtClean="0"/>
              <a:t>3/24/2023</a:t>
            </a:fld>
            <a:endParaRPr lang="en-US"/>
          </a:p>
        </p:txBody>
      </p:sp>
      <p:sp>
        <p:nvSpPr>
          <p:cNvPr id="7" name="Slide Number Placeholder 6"/>
          <p:cNvSpPr>
            <a:spLocks noGrp="1"/>
          </p:cNvSpPr>
          <p:nvPr>
            <p:ph type="sldNum" sz="quarter" idx="12"/>
          </p:nvPr>
        </p:nvSpPr>
        <p:spPr/>
        <p:txBody>
          <a:bodyPr/>
          <a:lstStyle/>
          <a:p>
            <a:fld id="{1FFF911A-83BB-4AB2-9E85-E25F264F3833}" type="slidenum">
              <a:rPr lang="en-US" smtClean="0"/>
              <a:pPr/>
              <a:t>5</a:t>
            </a:fld>
            <a:endParaRPr lang="en-US"/>
          </a:p>
        </p:txBody>
      </p:sp>
      <p:sp>
        <p:nvSpPr>
          <p:cNvPr id="8" name="Footer Placeholder 7"/>
          <p:cNvSpPr>
            <a:spLocks noGrp="1"/>
          </p:cNvSpPr>
          <p:nvPr>
            <p:ph type="ftr" sz="quarter" idx="11"/>
          </p:nvPr>
        </p:nvSpPr>
        <p:spPr/>
        <p:txBody>
          <a:bodyPr/>
          <a:lstStyle/>
          <a:p>
            <a:r>
              <a:rPr lang="en-US"/>
              <a:t>QAF 2023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8"/>
            <a:ext cx="8949361" cy="4533292"/>
          </a:xfrm>
        </p:spPr>
        <p:txBody>
          <a:bodyPr/>
          <a:lstStyle/>
          <a:p>
            <a:pPr algn="just"/>
            <a:r>
              <a:rPr lang="en-US" sz="2946" b="1" dirty="0">
                <a:latin typeface="Arial" panose="020B0604020202020204" pitchFamily="34" charset="0"/>
                <a:cs typeface="Arial" panose="020B0604020202020204" pitchFamily="34" charset="0"/>
              </a:rPr>
              <a:t>7.3.7 Ensuring the </a:t>
            </a:r>
            <a:r>
              <a:rPr lang="en-US" sz="2946" b="1" dirty="0">
                <a:latin typeface="Arial" panose="020B0604020202020204" pitchFamily="34" charset="0"/>
                <a:cs typeface="Arial" panose="020B0604020202020204" pitchFamily="34" charset="0"/>
                <a:hlinkClick r:id="rId2" action="ppaction://hlinkfile"/>
              </a:rPr>
              <a:t>validity</a:t>
            </a:r>
            <a:r>
              <a:rPr lang="en-US" sz="2946" b="1" dirty="0">
                <a:latin typeface="Arial" panose="020B0604020202020204" pitchFamily="34" charset="0"/>
                <a:cs typeface="Arial" panose="020B0604020202020204" pitchFamily="34" charset="0"/>
              </a:rPr>
              <a:t> of examination results </a:t>
            </a:r>
            <a:r>
              <a:rPr lang="en-US" sz="2946" dirty="0">
                <a:solidFill>
                  <a:srgbClr val="FF0000"/>
                </a:solidFill>
                <a:latin typeface="Arial" panose="020B0604020202020204" pitchFamily="34" charset="0"/>
                <a:cs typeface="Arial" panose="020B0604020202020204" pitchFamily="34" charset="0"/>
              </a:rPr>
              <a:t>(5.6)</a:t>
            </a:r>
          </a:p>
          <a:p>
            <a:pPr algn="just"/>
            <a:r>
              <a:rPr lang="en-IN" sz="2946" b="1" dirty="0">
                <a:latin typeface="Arial" panose="020B0604020202020204" pitchFamily="34" charset="0"/>
                <a:cs typeface="Arial" panose="020B0604020202020204" pitchFamily="34" charset="0"/>
              </a:rPr>
              <a:t>7.3.7.1 General </a:t>
            </a:r>
            <a:r>
              <a:rPr lang="en-IN" sz="2946" baseline="30000" dirty="0">
                <a:solidFill>
                  <a:srgbClr val="FF0000"/>
                </a:solidFill>
                <a:latin typeface="Arial" panose="020B0604020202020204" pitchFamily="34" charset="0"/>
                <a:cs typeface="Arial" panose="020B0604020202020204" pitchFamily="34" charset="0"/>
              </a:rPr>
              <a:t>(5.6.1)</a:t>
            </a:r>
          </a:p>
          <a:p>
            <a:pPr algn="just"/>
            <a:r>
              <a:rPr lang="en-US" sz="2946" dirty="0">
                <a:solidFill>
                  <a:srgbClr val="00B050"/>
                </a:solidFill>
                <a:latin typeface="Arial" panose="020B0604020202020204" pitchFamily="34" charset="0"/>
                <a:cs typeface="Arial" panose="020B0604020202020204" pitchFamily="34" charset="0"/>
              </a:rPr>
              <a:t>The laboratory shall </a:t>
            </a:r>
            <a:r>
              <a:rPr lang="en-US" sz="2946" b="1" dirty="0">
                <a:solidFill>
                  <a:srgbClr val="00B050"/>
                </a:solidFill>
                <a:latin typeface="Arial" panose="020B0604020202020204" pitchFamily="34" charset="0"/>
                <a:cs typeface="Arial" panose="020B0604020202020204" pitchFamily="34" charset="0"/>
              </a:rPr>
              <a:t>have a procedure for monitoring the validity of results</a:t>
            </a:r>
            <a:r>
              <a:rPr lang="en-US" sz="2946" dirty="0">
                <a:solidFill>
                  <a:srgbClr val="00B050"/>
                </a:solidFill>
                <a:latin typeface="Arial" panose="020B0604020202020204" pitchFamily="34" charset="0"/>
                <a:cs typeface="Arial" panose="020B0604020202020204" pitchFamily="34" charset="0"/>
              </a:rPr>
              <a:t>. The resulting data shall be </a:t>
            </a:r>
            <a:r>
              <a:rPr lang="en-US" sz="2946" b="1" dirty="0">
                <a:solidFill>
                  <a:srgbClr val="00B050"/>
                </a:solidFill>
                <a:latin typeface="Arial" panose="020B0604020202020204" pitchFamily="34" charset="0"/>
                <a:cs typeface="Arial" panose="020B0604020202020204" pitchFamily="34" charset="0"/>
              </a:rPr>
              <a:t>recorded</a:t>
            </a:r>
            <a:r>
              <a:rPr lang="en-US" sz="2946" dirty="0">
                <a:solidFill>
                  <a:srgbClr val="00B050"/>
                </a:solidFill>
                <a:latin typeface="Arial" panose="020B0604020202020204" pitchFamily="34" charset="0"/>
                <a:cs typeface="Arial" panose="020B0604020202020204" pitchFamily="34" charset="0"/>
              </a:rPr>
              <a:t> in such a way that </a:t>
            </a:r>
            <a:r>
              <a:rPr lang="en-US" sz="2946" b="1" dirty="0">
                <a:solidFill>
                  <a:srgbClr val="00B050"/>
                </a:solidFill>
                <a:latin typeface="Arial" panose="020B0604020202020204" pitchFamily="34" charset="0"/>
                <a:cs typeface="Arial" panose="020B0604020202020204" pitchFamily="34" charset="0"/>
              </a:rPr>
              <a:t>trends and shifts</a:t>
            </a:r>
            <a:r>
              <a:rPr lang="en-US" sz="2946" dirty="0">
                <a:solidFill>
                  <a:srgbClr val="00B050"/>
                </a:solidFill>
                <a:latin typeface="Arial" panose="020B0604020202020204" pitchFamily="34" charset="0"/>
                <a:cs typeface="Arial" panose="020B0604020202020204" pitchFamily="34" charset="0"/>
              </a:rPr>
              <a:t> are detectable and, where practicable, </a:t>
            </a:r>
            <a:r>
              <a:rPr lang="en-US" sz="2946" b="1" dirty="0">
                <a:solidFill>
                  <a:srgbClr val="00B050"/>
                </a:solidFill>
                <a:latin typeface="Arial" panose="020B0604020202020204" pitchFamily="34" charset="0"/>
                <a:cs typeface="Arial" panose="020B0604020202020204" pitchFamily="34" charset="0"/>
              </a:rPr>
              <a:t>statistical techniques</a:t>
            </a:r>
            <a:r>
              <a:rPr lang="en-US" sz="2946" dirty="0">
                <a:solidFill>
                  <a:srgbClr val="00B050"/>
                </a:solidFill>
                <a:latin typeface="Arial" panose="020B0604020202020204" pitchFamily="34" charset="0"/>
                <a:cs typeface="Arial" panose="020B0604020202020204" pitchFamily="34" charset="0"/>
              </a:rPr>
              <a:t> shall be applied to review the results. This monitoring shall be </a:t>
            </a:r>
            <a:r>
              <a:rPr lang="en-US" sz="2946" b="1" dirty="0">
                <a:solidFill>
                  <a:srgbClr val="00B050"/>
                </a:solidFill>
                <a:latin typeface="Arial" panose="020B0604020202020204" pitchFamily="34" charset="0"/>
                <a:cs typeface="Arial" panose="020B0604020202020204" pitchFamily="34" charset="0"/>
              </a:rPr>
              <a:t>planned and reviewed</a:t>
            </a:r>
            <a:r>
              <a:rPr lang="en-US" sz="2946"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50</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817619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8"/>
            <a:ext cx="8949361" cy="4986622"/>
          </a:xfrm>
        </p:spPr>
        <p:txBody>
          <a:bodyPr/>
          <a:lstStyle/>
          <a:p>
            <a:pPr algn="just"/>
            <a:r>
              <a:rPr lang="en-IN" sz="2946" b="1" dirty="0">
                <a:latin typeface="Arial" panose="020B0604020202020204" pitchFamily="34" charset="0"/>
                <a:cs typeface="Arial" panose="020B0604020202020204" pitchFamily="34" charset="0"/>
              </a:rPr>
              <a:t>7.3.7.2 </a:t>
            </a:r>
            <a:r>
              <a:rPr lang="en-IN" sz="2946" b="1" dirty="0">
                <a:solidFill>
                  <a:srgbClr val="00B050"/>
                </a:solidFill>
                <a:latin typeface="Arial" panose="020B0604020202020204" pitchFamily="34" charset="0"/>
                <a:cs typeface="Arial" panose="020B0604020202020204" pitchFamily="34" charset="0"/>
              </a:rPr>
              <a:t>Internal</a:t>
            </a:r>
            <a:r>
              <a:rPr lang="en-IN" sz="2946" b="1" dirty="0">
                <a:latin typeface="Arial" panose="020B0604020202020204" pitchFamily="34" charset="0"/>
                <a:cs typeface="Arial" panose="020B0604020202020204" pitchFamily="34" charset="0"/>
              </a:rPr>
              <a:t> quality control </a:t>
            </a:r>
            <a:r>
              <a:rPr lang="en-IN" sz="2946" b="1" dirty="0">
                <a:solidFill>
                  <a:srgbClr val="00B050"/>
                </a:solidFill>
                <a:latin typeface="Arial" panose="020B0604020202020204" pitchFamily="34" charset="0"/>
                <a:cs typeface="Arial" panose="020B0604020202020204" pitchFamily="34" charset="0"/>
              </a:rPr>
              <a:t>(IQC) </a:t>
            </a:r>
            <a:r>
              <a:rPr lang="en-IN" sz="2946" baseline="30000" dirty="0">
                <a:solidFill>
                  <a:srgbClr val="FF0000"/>
                </a:solidFill>
                <a:latin typeface="Arial" panose="020B0604020202020204" pitchFamily="34" charset="0"/>
                <a:cs typeface="Arial" panose="020B0604020202020204" pitchFamily="34" charset="0"/>
              </a:rPr>
              <a:t>(5.6.2)</a:t>
            </a:r>
          </a:p>
          <a:p>
            <a:pPr algn="just"/>
            <a:r>
              <a:rPr lang="en-US" sz="2946" dirty="0">
                <a:latin typeface="Arial" panose="020B0604020202020204" pitchFamily="34" charset="0"/>
                <a:cs typeface="Arial" panose="020B0604020202020204" pitchFamily="34" charset="0"/>
              </a:rPr>
              <a:t>a) The laboratory shall </a:t>
            </a:r>
            <a:r>
              <a:rPr lang="en-US" sz="2946" dirty="0">
                <a:latin typeface="Arial" panose="020B0604020202020204" pitchFamily="34" charset="0"/>
                <a:cs typeface="Arial" panose="020B0604020202020204" pitchFamily="34" charset="0"/>
                <a:hlinkClick r:id="rId2" action="ppaction://hlinkfile"/>
              </a:rPr>
              <a:t>have</a:t>
            </a:r>
            <a:r>
              <a:rPr lang="en-US" sz="2946" dirty="0">
                <a:latin typeface="Arial" panose="020B0604020202020204" pitchFamily="34" charset="0"/>
                <a:cs typeface="Arial" panose="020B0604020202020204" pitchFamily="34" charset="0"/>
              </a:rPr>
              <a:t> an IQC procedure </a:t>
            </a:r>
            <a:r>
              <a:rPr lang="en-US" sz="2946" dirty="0">
                <a:solidFill>
                  <a:srgbClr val="00B050"/>
                </a:solidFill>
                <a:latin typeface="Arial" panose="020B0604020202020204" pitchFamily="34" charset="0"/>
                <a:cs typeface="Arial" panose="020B0604020202020204" pitchFamily="34" charset="0"/>
              </a:rPr>
              <a:t>for monitoring the </a:t>
            </a:r>
            <a:r>
              <a:rPr lang="en-US" sz="2946" b="1" dirty="0">
                <a:solidFill>
                  <a:srgbClr val="00B050"/>
                </a:solidFill>
                <a:latin typeface="Arial" panose="020B0604020202020204" pitchFamily="34" charset="0"/>
                <a:cs typeface="Arial" panose="020B0604020202020204" pitchFamily="34" charset="0"/>
              </a:rPr>
              <a:t>ongoing </a:t>
            </a:r>
            <a:r>
              <a:rPr lang="en-US" sz="2946" dirty="0">
                <a:solidFill>
                  <a:srgbClr val="00B050"/>
                </a:solidFill>
                <a:latin typeface="Arial" panose="020B0604020202020204" pitchFamily="34" charset="0"/>
                <a:cs typeface="Arial" panose="020B0604020202020204" pitchFamily="34" charset="0"/>
              </a:rPr>
              <a:t>validity of examination results, according to specified criteria</a:t>
            </a:r>
            <a:r>
              <a:rPr lang="en-US" sz="2946" dirty="0">
                <a:latin typeface="Arial" panose="020B0604020202020204" pitchFamily="34" charset="0"/>
                <a:cs typeface="Arial" panose="020B0604020202020204" pitchFamily="34" charset="0"/>
              </a:rPr>
              <a:t>, that verifies the attainment of the intended quality </a:t>
            </a:r>
            <a:r>
              <a:rPr lang="en-US" sz="2946" dirty="0">
                <a:solidFill>
                  <a:srgbClr val="00B050"/>
                </a:solidFill>
                <a:latin typeface="Arial" panose="020B0604020202020204" pitchFamily="34" charset="0"/>
                <a:cs typeface="Arial" panose="020B0604020202020204" pitchFamily="34" charset="0"/>
              </a:rPr>
              <a:t>and ensures consistent </a:t>
            </a:r>
            <a:r>
              <a:rPr lang="en-US" sz="2946" b="1" dirty="0">
                <a:solidFill>
                  <a:srgbClr val="00B050"/>
                </a:solidFill>
                <a:latin typeface="Arial" panose="020B0604020202020204" pitchFamily="34" charset="0"/>
                <a:cs typeface="Arial" panose="020B0604020202020204" pitchFamily="34" charset="0"/>
              </a:rPr>
              <a:t>validity pertinent to clinical decision making</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(5.6.2.1 para 1)</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1) </a:t>
            </a:r>
            <a:r>
              <a:rPr lang="en-US" sz="2946" dirty="0">
                <a:solidFill>
                  <a:srgbClr val="00B050"/>
                </a:solidFill>
                <a:latin typeface="Arial" panose="020B0604020202020204" pitchFamily="34" charset="0"/>
                <a:cs typeface="Arial" panose="020B0604020202020204" pitchFamily="34" charset="0"/>
              </a:rPr>
              <a:t>The </a:t>
            </a:r>
            <a:r>
              <a:rPr lang="en-US" sz="2946" b="1" dirty="0">
                <a:solidFill>
                  <a:srgbClr val="00B050"/>
                </a:solidFill>
                <a:latin typeface="Arial" panose="020B0604020202020204" pitchFamily="34" charset="0"/>
                <a:cs typeface="Arial" panose="020B0604020202020204" pitchFamily="34" charset="0"/>
              </a:rPr>
              <a:t>intended clinical application</a:t>
            </a:r>
            <a:r>
              <a:rPr lang="en-US" sz="2946" dirty="0">
                <a:solidFill>
                  <a:srgbClr val="00B050"/>
                </a:solidFill>
                <a:latin typeface="Arial" panose="020B0604020202020204" pitchFamily="34" charset="0"/>
                <a:cs typeface="Arial" panose="020B0604020202020204" pitchFamily="34" charset="0"/>
              </a:rPr>
              <a:t> of the examination should be considered, as the performance specifications for the same measurand can </a:t>
            </a:r>
            <a:r>
              <a:rPr lang="en-US" sz="2946" b="1" dirty="0">
                <a:solidFill>
                  <a:srgbClr val="00B050"/>
                </a:solidFill>
                <a:latin typeface="Arial" panose="020B0604020202020204" pitchFamily="34" charset="0"/>
                <a:cs typeface="Arial" panose="020B0604020202020204" pitchFamily="34" charset="0"/>
              </a:rPr>
              <a:t>differ in different clinical settings</a:t>
            </a:r>
            <a:r>
              <a:rPr lang="en-US" sz="2946"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51</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902630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8"/>
            <a:ext cx="8949361" cy="4986622"/>
          </a:xfrm>
        </p:spPr>
        <p:txBody>
          <a:bodyPr/>
          <a:lstStyle/>
          <a:p>
            <a:pPr algn="just"/>
            <a:r>
              <a:rPr lang="en-IN" sz="2946" b="1" dirty="0">
                <a:latin typeface="Arial" panose="020B0604020202020204" pitchFamily="34" charset="0"/>
                <a:cs typeface="Arial" panose="020B0604020202020204" pitchFamily="34" charset="0"/>
              </a:rPr>
              <a:t>7.3.7.2 </a:t>
            </a:r>
            <a:r>
              <a:rPr lang="en-IN" sz="2946" b="1" dirty="0">
                <a:solidFill>
                  <a:srgbClr val="00B050"/>
                </a:solidFill>
                <a:latin typeface="Arial" panose="020B0604020202020204" pitchFamily="34" charset="0"/>
                <a:cs typeface="Arial" panose="020B0604020202020204" pitchFamily="34" charset="0"/>
              </a:rPr>
              <a:t>Internal</a:t>
            </a:r>
            <a:r>
              <a:rPr lang="en-IN" sz="2946" b="1" dirty="0">
                <a:latin typeface="Arial" panose="020B0604020202020204" pitchFamily="34" charset="0"/>
                <a:cs typeface="Arial" panose="020B0604020202020204" pitchFamily="34" charset="0"/>
              </a:rPr>
              <a:t> quality control </a:t>
            </a:r>
            <a:r>
              <a:rPr lang="en-IN" sz="2946" b="1" dirty="0">
                <a:solidFill>
                  <a:srgbClr val="00B050"/>
                </a:solidFill>
                <a:latin typeface="Arial" panose="020B0604020202020204" pitchFamily="34" charset="0"/>
                <a:cs typeface="Arial" panose="020B0604020202020204" pitchFamily="34" charset="0"/>
              </a:rPr>
              <a:t>(IQC)</a:t>
            </a:r>
            <a:r>
              <a:rPr lang="en-IN" sz="2946" baseline="30000" dirty="0">
                <a:solidFill>
                  <a:srgbClr val="00B050"/>
                </a:solidFill>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(5.6.2.2)</a:t>
            </a:r>
            <a:endParaRPr lang="en-IN"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2) </a:t>
            </a:r>
            <a:r>
              <a:rPr lang="en-US" sz="2946" dirty="0">
                <a:solidFill>
                  <a:srgbClr val="00B050"/>
                </a:solidFill>
                <a:latin typeface="Arial" panose="020B0604020202020204" pitchFamily="34" charset="0"/>
                <a:cs typeface="Arial" panose="020B0604020202020204" pitchFamily="34" charset="0"/>
              </a:rPr>
              <a:t>The procedure should also allow for the detection of either </a:t>
            </a:r>
            <a:r>
              <a:rPr lang="en-US" sz="2946" b="1" dirty="0">
                <a:solidFill>
                  <a:srgbClr val="00B050"/>
                </a:solidFill>
                <a:latin typeface="Arial" panose="020B0604020202020204" pitchFamily="34" charset="0"/>
                <a:cs typeface="Arial" panose="020B0604020202020204" pitchFamily="34" charset="0"/>
              </a:rPr>
              <a:t>lot-to-lot</a:t>
            </a:r>
            <a:r>
              <a:rPr lang="en-US" sz="2946" dirty="0">
                <a:solidFill>
                  <a:srgbClr val="00B050"/>
                </a:solidFill>
                <a:latin typeface="Arial" panose="020B0604020202020204" pitchFamily="34" charset="0"/>
                <a:cs typeface="Arial" panose="020B0604020202020204" pitchFamily="34" charset="0"/>
              </a:rPr>
              <a:t> </a:t>
            </a:r>
            <a:r>
              <a:rPr lang="en-US" sz="2946" b="1" dirty="0">
                <a:solidFill>
                  <a:srgbClr val="00B050"/>
                </a:solidFill>
                <a:latin typeface="Arial" panose="020B0604020202020204" pitchFamily="34" charset="0"/>
                <a:cs typeface="Arial" panose="020B0604020202020204" pitchFamily="34" charset="0"/>
              </a:rPr>
              <a:t>reagent</a:t>
            </a:r>
            <a:r>
              <a:rPr lang="en-US" sz="2946" dirty="0">
                <a:solidFill>
                  <a:srgbClr val="00B050"/>
                </a:solidFill>
                <a:latin typeface="Arial" panose="020B0604020202020204" pitchFamily="34" charset="0"/>
                <a:cs typeface="Arial" panose="020B0604020202020204" pitchFamily="34" charset="0"/>
              </a:rPr>
              <a:t> or </a:t>
            </a:r>
            <a:r>
              <a:rPr lang="en-US" sz="2946" b="1" dirty="0">
                <a:solidFill>
                  <a:srgbClr val="00B050"/>
                </a:solidFill>
                <a:latin typeface="Arial" panose="020B0604020202020204" pitchFamily="34" charset="0"/>
                <a:cs typeface="Arial" panose="020B0604020202020204" pitchFamily="34" charset="0"/>
              </a:rPr>
              <a:t>calibrator variation</a:t>
            </a:r>
            <a:r>
              <a:rPr lang="en-US" sz="2946" dirty="0">
                <a:solidFill>
                  <a:srgbClr val="00B050"/>
                </a:solidFill>
                <a:latin typeface="Arial" panose="020B0604020202020204" pitchFamily="34" charset="0"/>
                <a:cs typeface="Arial" panose="020B0604020202020204" pitchFamily="34" charset="0"/>
              </a:rPr>
              <a:t>, or both, of the examination method. </a:t>
            </a:r>
            <a:r>
              <a:rPr lang="en-US" sz="2946" b="1" dirty="0">
                <a:solidFill>
                  <a:srgbClr val="00B050"/>
                </a:solidFill>
                <a:latin typeface="Arial" panose="020B0604020202020204" pitchFamily="34" charset="0"/>
                <a:cs typeface="Arial" panose="020B0604020202020204" pitchFamily="34" charset="0"/>
              </a:rPr>
              <a:t>To enable this, the laboratory procedure should avoid lot change in IQC material on the same day/run as either lot-to-lot reagent or calibrator change, or both</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3) The use of third-party IQC material should be considered, either as </a:t>
            </a:r>
            <a:r>
              <a:rPr lang="en-US" sz="2946" dirty="0">
                <a:latin typeface="Arial" panose="020B0604020202020204" pitchFamily="34" charset="0"/>
                <a:cs typeface="Arial" panose="020B0604020202020204" pitchFamily="34" charset="0"/>
                <a:hlinkClick r:id="rId2" action="ppaction://hlinkfile"/>
              </a:rPr>
              <a:t>an alternative to</a:t>
            </a:r>
            <a:r>
              <a:rPr lang="en-US" sz="2946" dirty="0">
                <a:latin typeface="Arial" panose="020B0604020202020204" pitchFamily="34" charset="0"/>
                <a:cs typeface="Arial" panose="020B0604020202020204" pitchFamily="34" charset="0"/>
              </a:rPr>
              <a:t>, or in addition to, control material supplied by the reagent or instrument manufacturer.</a:t>
            </a:r>
            <a:r>
              <a:rPr lang="en-IN" sz="2946" baseline="30000" dirty="0">
                <a:solidFill>
                  <a:srgbClr val="FF0000"/>
                </a:solidFill>
                <a:latin typeface="Arial" panose="020B0604020202020204" pitchFamily="34" charset="0"/>
                <a:cs typeface="Arial" panose="020B0604020202020204" pitchFamily="34" charset="0"/>
              </a:rPr>
              <a:t> (5.6.2.2 para 4)</a:t>
            </a:r>
            <a:endParaRPr lang="en-US"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52</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713485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8"/>
            <a:ext cx="8949361" cy="4533292"/>
          </a:xfrm>
        </p:spPr>
        <p:txBody>
          <a:bodyPr/>
          <a:lstStyle/>
          <a:p>
            <a:pPr algn="just"/>
            <a:r>
              <a:rPr lang="en-IN" sz="2946" b="1" dirty="0">
                <a:latin typeface="Arial" panose="020B0604020202020204" pitchFamily="34" charset="0"/>
                <a:cs typeface="Arial" panose="020B0604020202020204" pitchFamily="34" charset="0"/>
              </a:rPr>
              <a:t>7.3.7.2 </a:t>
            </a:r>
            <a:r>
              <a:rPr lang="en-IN" sz="2946" b="1" dirty="0">
                <a:solidFill>
                  <a:srgbClr val="00B050"/>
                </a:solidFill>
                <a:latin typeface="Arial" panose="020B0604020202020204" pitchFamily="34" charset="0"/>
                <a:cs typeface="Arial" panose="020B0604020202020204" pitchFamily="34" charset="0"/>
              </a:rPr>
              <a:t>Internal</a:t>
            </a:r>
            <a:r>
              <a:rPr lang="en-IN" sz="2946" b="1" dirty="0">
                <a:latin typeface="Arial" panose="020B0604020202020204" pitchFamily="34" charset="0"/>
                <a:cs typeface="Arial" panose="020B0604020202020204" pitchFamily="34" charset="0"/>
              </a:rPr>
              <a:t> quality control </a:t>
            </a:r>
            <a:r>
              <a:rPr lang="en-IN" sz="2946" b="1" dirty="0">
                <a:solidFill>
                  <a:srgbClr val="00B050"/>
                </a:solidFill>
                <a:latin typeface="Arial" panose="020B0604020202020204" pitchFamily="34" charset="0"/>
                <a:cs typeface="Arial" panose="020B0604020202020204" pitchFamily="34" charset="0"/>
              </a:rPr>
              <a:t>(IQC) </a:t>
            </a:r>
            <a:r>
              <a:rPr lang="en-IN" sz="2946" baseline="30000" dirty="0">
                <a:solidFill>
                  <a:srgbClr val="FF0000"/>
                </a:solidFill>
                <a:latin typeface="Arial" panose="020B0604020202020204" pitchFamily="34" charset="0"/>
                <a:cs typeface="Arial" panose="020B0604020202020204" pitchFamily="34" charset="0"/>
              </a:rPr>
              <a:t>(5.6.2.2)</a:t>
            </a:r>
            <a:endParaRPr lang="en-IN"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NOTE </a:t>
            </a:r>
            <a:r>
              <a:rPr lang="en-US" sz="2946" dirty="0">
                <a:solidFill>
                  <a:srgbClr val="00B050"/>
                </a:solidFill>
                <a:latin typeface="Arial" panose="020B0604020202020204" pitchFamily="34" charset="0"/>
                <a:cs typeface="Arial" panose="020B0604020202020204" pitchFamily="34" charset="0"/>
              </a:rPr>
              <a:t>Monitoring of interpretations and opinions can be achieved through regular peer review of examination results</a:t>
            </a:r>
            <a:r>
              <a:rPr lang="en-US" sz="2946" dirty="0">
                <a:latin typeface="Arial" panose="020B0604020202020204" pitchFamily="34" charset="0"/>
                <a:cs typeface="Arial" panose="020B0604020202020204" pitchFamily="34" charset="0"/>
              </a:rPr>
              <a:t>. </a:t>
            </a:r>
          </a:p>
          <a:p>
            <a:pPr algn="just"/>
            <a:r>
              <a:rPr lang="en-US" sz="2946" dirty="0">
                <a:latin typeface="Arial" panose="020B0604020202020204" pitchFamily="34" charset="0"/>
                <a:cs typeface="Arial" panose="020B0604020202020204" pitchFamily="34" charset="0"/>
              </a:rPr>
              <a:t>b) </a:t>
            </a:r>
            <a:r>
              <a:rPr lang="en-US" sz="2946" dirty="0">
                <a:solidFill>
                  <a:srgbClr val="00B050"/>
                </a:solidFill>
                <a:latin typeface="Arial" panose="020B0604020202020204" pitchFamily="34" charset="0"/>
                <a:cs typeface="Arial" panose="020B0604020202020204" pitchFamily="34" charset="0"/>
              </a:rPr>
              <a:t>The laboratory shall </a:t>
            </a:r>
            <a:r>
              <a:rPr lang="en-US" sz="2946" b="1" dirty="0">
                <a:solidFill>
                  <a:srgbClr val="00B050"/>
                </a:solidFill>
                <a:latin typeface="Arial" panose="020B0604020202020204" pitchFamily="34" charset="0"/>
                <a:cs typeface="Arial" panose="020B0604020202020204" pitchFamily="34" charset="0"/>
              </a:rPr>
              <a:t>select IQC material </a:t>
            </a:r>
            <a:r>
              <a:rPr lang="en-US" sz="2946" dirty="0">
                <a:solidFill>
                  <a:srgbClr val="00B050"/>
                </a:solidFill>
                <a:latin typeface="Arial" panose="020B0604020202020204" pitchFamily="34" charset="0"/>
                <a:cs typeface="Arial" panose="020B0604020202020204" pitchFamily="34" charset="0"/>
              </a:rPr>
              <a:t>that is fit for its intended purpose</a:t>
            </a:r>
            <a:r>
              <a:rPr lang="en-US" sz="2946" dirty="0">
                <a:latin typeface="Arial" panose="020B0604020202020204" pitchFamily="34" charset="0"/>
                <a:cs typeface="Arial" panose="020B0604020202020204" pitchFamily="34" charset="0"/>
              </a:rPr>
              <a:t>. </a:t>
            </a:r>
            <a:r>
              <a:rPr lang="en-US" sz="2946" dirty="0">
                <a:solidFill>
                  <a:srgbClr val="00B050"/>
                </a:solidFill>
                <a:latin typeface="Arial" panose="020B0604020202020204" pitchFamily="34" charset="0"/>
                <a:cs typeface="Arial" panose="020B0604020202020204" pitchFamily="34" charset="0"/>
              </a:rPr>
              <a:t>When selecting IQC material factors to be considered shall include</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1) </a:t>
            </a:r>
            <a:r>
              <a:rPr lang="en-US" sz="2946" b="1" dirty="0">
                <a:solidFill>
                  <a:srgbClr val="00B050"/>
                </a:solidFill>
                <a:latin typeface="Arial" panose="020B0604020202020204" pitchFamily="34" charset="0"/>
                <a:cs typeface="Arial" panose="020B0604020202020204" pitchFamily="34" charset="0"/>
              </a:rPr>
              <a:t>stability</a:t>
            </a:r>
            <a:r>
              <a:rPr lang="en-US" sz="2946" dirty="0">
                <a:solidFill>
                  <a:srgbClr val="00B050"/>
                </a:solidFill>
                <a:latin typeface="Arial" panose="020B0604020202020204" pitchFamily="34" charset="0"/>
                <a:cs typeface="Arial" panose="020B0604020202020204" pitchFamily="34" charset="0"/>
              </a:rPr>
              <a:t> with regard to the properties of interest;</a:t>
            </a:r>
          </a:p>
          <a:p>
            <a:pPr algn="just"/>
            <a:r>
              <a:rPr lang="en-US" sz="2946" dirty="0">
                <a:latin typeface="Arial" panose="020B0604020202020204" pitchFamily="34" charset="0"/>
                <a:cs typeface="Arial" panose="020B0604020202020204" pitchFamily="34" charset="0"/>
              </a:rPr>
              <a:t>2) </a:t>
            </a:r>
            <a:r>
              <a:rPr lang="en-US" sz="2946" b="1" dirty="0">
                <a:latin typeface="Arial" panose="020B0604020202020204" pitchFamily="34" charset="0"/>
                <a:cs typeface="Arial" panose="020B0604020202020204" pitchFamily="34" charset="0"/>
              </a:rPr>
              <a:t>the matrix</a:t>
            </a:r>
            <a:r>
              <a:rPr lang="en-US" sz="2946" dirty="0">
                <a:latin typeface="Arial" panose="020B0604020202020204" pitchFamily="34" charset="0"/>
                <a:cs typeface="Arial" panose="020B0604020202020204" pitchFamily="34" charset="0"/>
              </a:rPr>
              <a:t> is as close as possible to that of patient samples; </a:t>
            </a:r>
            <a:r>
              <a:rPr lang="en-IN" sz="2946" baseline="30000" dirty="0">
                <a:solidFill>
                  <a:srgbClr val="FF0000"/>
                </a:solidFill>
                <a:latin typeface="Arial" panose="020B0604020202020204" pitchFamily="34" charset="0"/>
                <a:cs typeface="Arial" panose="020B0604020202020204" pitchFamily="34" charset="0"/>
              </a:rPr>
              <a:t>(5.6.2.2 para 1)</a:t>
            </a:r>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53</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3096676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81851" y="805341"/>
            <a:ext cx="8949361" cy="4079963"/>
          </a:xfrm>
        </p:spPr>
        <p:txBody>
          <a:bodyPr/>
          <a:lstStyle/>
          <a:p>
            <a:pPr algn="just"/>
            <a:r>
              <a:rPr lang="en-IN" sz="2946" b="1" dirty="0">
                <a:latin typeface="Arial" panose="020B0604020202020204" pitchFamily="34" charset="0"/>
                <a:cs typeface="Arial" panose="020B0604020202020204" pitchFamily="34" charset="0"/>
              </a:rPr>
              <a:t>7.3.7.2 </a:t>
            </a:r>
            <a:r>
              <a:rPr lang="en-IN" sz="2946" b="1" dirty="0">
                <a:solidFill>
                  <a:srgbClr val="00B050"/>
                </a:solidFill>
                <a:latin typeface="Arial" panose="020B0604020202020204" pitchFamily="34" charset="0"/>
                <a:cs typeface="Arial" panose="020B0604020202020204" pitchFamily="34" charset="0"/>
              </a:rPr>
              <a:t>Internal</a:t>
            </a:r>
            <a:r>
              <a:rPr lang="en-IN" sz="2946" b="1" dirty="0">
                <a:latin typeface="Arial" panose="020B0604020202020204" pitchFamily="34" charset="0"/>
                <a:cs typeface="Arial" panose="020B0604020202020204" pitchFamily="34" charset="0"/>
              </a:rPr>
              <a:t> quality control </a:t>
            </a:r>
            <a:r>
              <a:rPr lang="en-IN" sz="2946" b="1" dirty="0">
                <a:solidFill>
                  <a:srgbClr val="00B050"/>
                </a:solidFill>
                <a:latin typeface="Arial" panose="020B0604020202020204" pitchFamily="34" charset="0"/>
                <a:cs typeface="Arial" panose="020B0604020202020204" pitchFamily="34" charset="0"/>
              </a:rPr>
              <a:t>(IQC) </a:t>
            </a:r>
            <a:r>
              <a:rPr lang="en-IN" sz="2946" baseline="30000" dirty="0">
                <a:solidFill>
                  <a:srgbClr val="FF0000"/>
                </a:solidFill>
                <a:latin typeface="Arial" panose="020B0604020202020204" pitchFamily="34" charset="0"/>
                <a:cs typeface="Arial" panose="020B0604020202020204" pitchFamily="34" charset="0"/>
              </a:rPr>
              <a:t>(5.6.2.2)</a:t>
            </a:r>
            <a:endParaRPr lang="en-IN"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3) the IQC material </a:t>
            </a:r>
            <a:r>
              <a:rPr lang="en-US" sz="2946" b="1" dirty="0">
                <a:latin typeface="Arial" panose="020B0604020202020204" pitchFamily="34" charset="0"/>
                <a:cs typeface="Arial" panose="020B0604020202020204" pitchFamily="34" charset="0"/>
              </a:rPr>
              <a:t>reacts</a:t>
            </a:r>
            <a:r>
              <a:rPr lang="en-US" sz="2946" dirty="0">
                <a:latin typeface="Arial" panose="020B0604020202020204" pitchFamily="34" charset="0"/>
                <a:cs typeface="Arial" panose="020B0604020202020204" pitchFamily="34" charset="0"/>
              </a:rPr>
              <a:t> to the examination method in a manner as close as possible to patient samples</a:t>
            </a:r>
            <a:r>
              <a:rPr lang="en-IN" sz="2946" baseline="30000" dirty="0">
                <a:solidFill>
                  <a:srgbClr val="FF0000"/>
                </a:solidFill>
                <a:latin typeface="Arial" panose="020B0604020202020204" pitchFamily="34" charset="0"/>
                <a:cs typeface="Arial" panose="020B0604020202020204" pitchFamily="34" charset="0"/>
              </a:rPr>
              <a:t> (5.6.2.2 para 1)</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4) the IQC material provides a </a:t>
            </a:r>
            <a:r>
              <a:rPr lang="en-US" sz="2946" b="1" dirty="0">
                <a:latin typeface="Arial" panose="020B0604020202020204" pitchFamily="34" charset="0"/>
                <a:cs typeface="Arial" panose="020B0604020202020204" pitchFamily="34" charset="0"/>
              </a:rPr>
              <a:t>clinically relevant challenge</a:t>
            </a:r>
            <a:r>
              <a:rPr lang="en-US" sz="2946" dirty="0">
                <a:latin typeface="Arial" panose="020B0604020202020204" pitchFamily="34" charset="0"/>
                <a:cs typeface="Arial" panose="020B0604020202020204" pitchFamily="34" charset="0"/>
              </a:rPr>
              <a:t> to the examination method, has concentrations levels at or near clinical decision limits and when possible</a:t>
            </a:r>
            <a:r>
              <a:rPr lang="en-IN" sz="2946" baseline="30000" dirty="0">
                <a:solidFill>
                  <a:srgbClr val="FF0000"/>
                </a:solidFill>
                <a:latin typeface="Arial" panose="020B0604020202020204" pitchFamily="34" charset="0"/>
                <a:cs typeface="Arial" panose="020B0604020202020204" pitchFamily="34" charset="0"/>
              </a:rPr>
              <a:t> (5.6.2.2 Note 1)</a:t>
            </a:r>
            <a:r>
              <a:rPr lang="en-US" sz="2946" dirty="0">
                <a:latin typeface="Arial" panose="020B0604020202020204" pitchFamily="34" charset="0"/>
                <a:cs typeface="Arial" panose="020B0604020202020204" pitchFamily="34" charset="0"/>
              </a:rPr>
              <a:t>, </a:t>
            </a:r>
            <a:r>
              <a:rPr lang="en-US" sz="2946" dirty="0">
                <a:solidFill>
                  <a:srgbClr val="00B050"/>
                </a:solidFill>
                <a:latin typeface="Arial" panose="020B0604020202020204" pitchFamily="34" charset="0"/>
                <a:cs typeface="Arial" panose="020B0604020202020204" pitchFamily="34" charset="0"/>
              </a:rPr>
              <a:t>covers the measurement range of the examination method</a:t>
            </a:r>
            <a:r>
              <a:rPr lang="en-US" sz="2946"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54</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680626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81851" y="805340"/>
            <a:ext cx="8949361" cy="3626634"/>
          </a:xfrm>
        </p:spPr>
        <p:txBody>
          <a:bodyPr/>
          <a:lstStyle/>
          <a:p>
            <a:pPr algn="just"/>
            <a:r>
              <a:rPr lang="en-IN" sz="2946" b="1" dirty="0">
                <a:latin typeface="Arial" panose="020B0604020202020204" pitchFamily="34" charset="0"/>
                <a:cs typeface="Arial" panose="020B0604020202020204" pitchFamily="34" charset="0"/>
              </a:rPr>
              <a:t>7.3.7.2 </a:t>
            </a:r>
            <a:r>
              <a:rPr lang="en-IN" sz="2946" b="1" dirty="0">
                <a:solidFill>
                  <a:srgbClr val="00B050"/>
                </a:solidFill>
                <a:latin typeface="Arial" panose="020B0604020202020204" pitchFamily="34" charset="0"/>
                <a:cs typeface="Arial" panose="020B0604020202020204" pitchFamily="34" charset="0"/>
              </a:rPr>
              <a:t>Internal</a:t>
            </a:r>
            <a:r>
              <a:rPr lang="en-IN" sz="2946" b="1" dirty="0">
                <a:latin typeface="Arial" panose="020B0604020202020204" pitchFamily="34" charset="0"/>
                <a:cs typeface="Arial" panose="020B0604020202020204" pitchFamily="34" charset="0"/>
              </a:rPr>
              <a:t> quality control </a:t>
            </a:r>
            <a:r>
              <a:rPr lang="en-IN" sz="2946" b="1" dirty="0">
                <a:solidFill>
                  <a:srgbClr val="00B050"/>
                </a:solidFill>
                <a:latin typeface="Arial" panose="020B0604020202020204" pitchFamily="34" charset="0"/>
                <a:cs typeface="Arial" panose="020B0604020202020204" pitchFamily="34" charset="0"/>
              </a:rPr>
              <a:t>(IQC) </a:t>
            </a:r>
            <a:r>
              <a:rPr lang="en-IN" sz="2946" baseline="30000" dirty="0">
                <a:solidFill>
                  <a:srgbClr val="FF0000"/>
                </a:solidFill>
                <a:latin typeface="Arial" panose="020B0604020202020204" pitchFamily="34" charset="0"/>
                <a:cs typeface="Arial" panose="020B0604020202020204" pitchFamily="34" charset="0"/>
              </a:rPr>
              <a:t>(5.6.2.2)</a:t>
            </a:r>
            <a:endParaRPr lang="en-IN"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c) </a:t>
            </a:r>
            <a:r>
              <a:rPr lang="en-US" sz="2946" dirty="0">
                <a:solidFill>
                  <a:srgbClr val="00B050"/>
                </a:solidFill>
                <a:latin typeface="Arial" panose="020B0604020202020204" pitchFamily="34" charset="0"/>
                <a:cs typeface="Arial" panose="020B0604020202020204" pitchFamily="34" charset="0"/>
              </a:rPr>
              <a:t>If </a:t>
            </a:r>
            <a:r>
              <a:rPr lang="en-US" sz="2946" b="1" dirty="0">
                <a:solidFill>
                  <a:srgbClr val="00B050"/>
                </a:solidFill>
                <a:latin typeface="Arial" panose="020B0604020202020204" pitchFamily="34" charset="0"/>
                <a:cs typeface="Arial" panose="020B0604020202020204" pitchFamily="34" charset="0"/>
              </a:rPr>
              <a:t>appropriate IQC material is not available</a:t>
            </a:r>
            <a:r>
              <a:rPr lang="en-US" sz="2946" dirty="0">
                <a:solidFill>
                  <a:srgbClr val="00B050"/>
                </a:solidFill>
                <a:latin typeface="Arial" panose="020B0604020202020204" pitchFamily="34" charset="0"/>
                <a:cs typeface="Arial" panose="020B0604020202020204" pitchFamily="34" charset="0"/>
              </a:rPr>
              <a:t>, the laboratory shall consider the use of other methods for IQC. Examples of such other methods may include:</a:t>
            </a:r>
          </a:p>
          <a:p>
            <a:pPr algn="just"/>
            <a:r>
              <a:rPr lang="en-US" sz="2946" dirty="0">
                <a:solidFill>
                  <a:srgbClr val="00B050"/>
                </a:solidFill>
                <a:latin typeface="Arial" panose="020B0604020202020204" pitchFamily="34" charset="0"/>
                <a:cs typeface="Arial" panose="020B0604020202020204" pitchFamily="34" charset="0"/>
              </a:rPr>
              <a:t>1) </a:t>
            </a:r>
            <a:r>
              <a:rPr lang="en-US" sz="2946" b="1" dirty="0">
                <a:solidFill>
                  <a:srgbClr val="00B050"/>
                </a:solidFill>
                <a:latin typeface="Arial" panose="020B0604020202020204" pitchFamily="34" charset="0"/>
                <a:cs typeface="Arial" panose="020B0604020202020204" pitchFamily="34" charset="0"/>
              </a:rPr>
              <a:t>trend analysis of patient results</a:t>
            </a:r>
            <a:r>
              <a:rPr lang="en-US" sz="2946" dirty="0">
                <a:solidFill>
                  <a:srgbClr val="00B050"/>
                </a:solidFill>
                <a:latin typeface="Arial" panose="020B0604020202020204" pitchFamily="34" charset="0"/>
                <a:cs typeface="Arial" panose="020B0604020202020204" pitchFamily="34" charset="0"/>
              </a:rPr>
              <a:t>, e.g. with moving average of patient results, or percentage of samples with results below or above certain values or associated with a diagnosis</a:t>
            </a:r>
            <a:r>
              <a:rPr lang="en-US" sz="2946"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55</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3528234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23325"/>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81851" y="805340"/>
            <a:ext cx="8949361" cy="4079963"/>
          </a:xfrm>
        </p:spPr>
        <p:txBody>
          <a:bodyPr/>
          <a:lstStyle/>
          <a:p>
            <a:pPr algn="just"/>
            <a:r>
              <a:rPr lang="en-IN" sz="2946" b="1" dirty="0">
                <a:latin typeface="Arial" panose="020B0604020202020204" pitchFamily="34" charset="0"/>
                <a:cs typeface="Arial" panose="020B0604020202020204" pitchFamily="34" charset="0"/>
              </a:rPr>
              <a:t>7.3.7.2 </a:t>
            </a:r>
            <a:r>
              <a:rPr lang="en-IN" sz="2946" b="1" dirty="0">
                <a:solidFill>
                  <a:srgbClr val="00B050"/>
                </a:solidFill>
                <a:latin typeface="Arial" panose="020B0604020202020204" pitchFamily="34" charset="0"/>
                <a:cs typeface="Arial" panose="020B0604020202020204" pitchFamily="34" charset="0"/>
              </a:rPr>
              <a:t>Internal </a:t>
            </a:r>
            <a:r>
              <a:rPr lang="en-IN" sz="2946" b="1" dirty="0">
                <a:latin typeface="Arial" panose="020B0604020202020204" pitchFamily="34" charset="0"/>
                <a:cs typeface="Arial" panose="020B0604020202020204" pitchFamily="34" charset="0"/>
              </a:rPr>
              <a:t>quality control </a:t>
            </a:r>
            <a:r>
              <a:rPr lang="en-IN" sz="2946" b="1" dirty="0">
                <a:solidFill>
                  <a:srgbClr val="00B050"/>
                </a:solidFill>
                <a:latin typeface="Arial" panose="020B0604020202020204" pitchFamily="34" charset="0"/>
                <a:cs typeface="Arial" panose="020B0604020202020204" pitchFamily="34" charset="0"/>
              </a:rPr>
              <a:t>(IQC) </a:t>
            </a:r>
            <a:r>
              <a:rPr lang="en-IN" sz="2946" baseline="30000" dirty="0">
                <a:solidFill>
                  <a:srgbClr val="FF0000"/>
                </a:solidFill>
                <a:latin typeface="Arial" panose="020B0604020202020204" pitchFamily="34" charset="0"/>
                <a:cs typeface="Arial" panose="020B0604020202020204" pitchFamily="34" charset="0"/>
              </a:rPr>
              <a:t>(5.6.2.2)</a:t>
            </a:r>
            <a:endParaRPr lang="en-IN"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2) </a:t>
            </a:r>
            <a:r>
              <a:rPr lang="en-US" sz="2946" b="1" dirty="0">
                <a:solidFill>
                  <a:srgbClr val="00B050"/>
                </a:solidFill>
                <a:latin typeface="Arial" panose="020B0604020202020204" pitchFamily="34" charset="0"/>
                <a:cs typeface="Arial" panose="020B0604020202020204" pitchFamily="34" charset="0"/>
              </a:rPr>
              <a:t>comparison of results</a:t>
            </a:r>
            <a:r>
              <a:rPr lang="en-US" sz="2946" dirty="0">
                <a:solidFill>
                  <a:srgbClr val="00B050"/>
                </a:solidFill>
                <a:latin typeface="Arial" panose="020B0604020202020204" pitchFamily="34" charset="0"/>
                <a:cs typeface="Arial" panose="020B0604020202020204" pitchFamily="34" charset="0"/>
              </a:rPr>
              <a:t> for patient samples on a specified schedule to results for patient samples </a:t>
            </a:r>
            <a:r>
              <a:rPr lang="en-US" sz="2946" b="1" dirty="0">
                <a:solidFill>
                  <a:srgbClr val="00B050"/>
                </a:solidFill>
                <a:latin typeface="Arial" panose="020B0604020202020204" pitchFamily="34" charset="0"/>
                <a:cs typeface="Arial" panose="020B0604020202020204" pitchFamily="34" charset="0"/>
              </a:rPr>
              <a:t>examined by an alternative procedure</a:t>
            </a:r>
            <a:r>
              <a:rPr lang="en-US" sz="2946" dirty="0">
                <a:solidFill>
                  <a:srgbClr val="00B050"/>
                </a:solidFill>
                <a:latin typeface="Arial" panose="020B0604020202020204" pitchFamily="34" charset="0"/>
                <a:cs typeface="Arial" panose="020B0604020202020204" pitchFamily="34" charset="0"/>
              </a:rPr>
              <a:t> validated to have its calibration metrologically traceable to the same or higher order references as specified in ISO 17511</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3) </a:t>
            </a:r>
            <a:r>
              <a:rPr lang="en-US" sz="2946" b="1" dirty="0">
                <a:solidFill>
                  <a:srgbClr val="00B050"/>
                </a:solidFill>
                <a:latin typeface="Arial" panose="020B0604020202020204" pitchFamily="34" charset="0"/>
                <a:cs typeface="Arial" panose="020B0604020202020204" pitchFamily="34" charset="0"/>
              </a:rPr>
              <a:t>retesting </a:t>
            </a:r>
            <a:r>
              <a:rPr lang="en-US" sz="2946" dirty="0">
                <a:solidFill>
                  <a:srgbClr val="00B050"/>
                </a:solidFill>
                <a:latin typeface="Arial" panose="020B0604020202020204" pitchFamily="34" charset="0"/>
                <a:cs typeface="Arial" panose="020B0604020202020204" pitchFamily="34" charset="0"/>
              </a:rPr>
              <a:t>of retained patient samples</a:t>
            </a:r>
            <a:r>
              <a:rPr lang="en-US" sz="2946" dirty="0">
                <a:latin typeface="Arial" panose="020B0604020202020204" pitchFamily="34" charset="0"/>
                <a:cs typeface="Arial" panose="020B0604020202020204" pitchFamily="34" charset="0"/>
              </a:rPr>
              <a:t>.</a:t>
            </a: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56</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3336307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8"/>
            <a:ext cx="8949361" cy="4079963"/>
          </a:xfrm>
        </p:spPr>
        <p:txBody>
          <a:bodyPr/>
          <a:lstStyle/>
          <a:p>
            <a:pPr algn="just"/>
            <a:r>
              <a:rPr lang="en-IN" sz="2946" b="1" dirty="0">
                <a:latin typeface="Arial" panose="020B0604020202020204" pitchFamily="34" charset="0"/>
                <a:cs typeface="Arial" panose="020B0604020202020204" pitchFamily="34" charset="0"/>
              </a:rPr>
              <a:t>7.3.7.2 </a:t>
            </a:r>
            <a:r>
              <a:rPr lang="en-IN" sz="2946" b="1" dirty="0">
                <a:solidFill>
                  <a:srgbClr val="00B050"/>
                </a:solidFill>
                <a:latin typeface="Arial" panose="020B0604020202020204" pitchFamily="34" charset="0"/>
                <a:cs typeface="Arial" panose="020B0604020202020204" pitchFamily="34" charset="0"/>
              </a:rPr>
              <a:t>Internal</a:t>
            </a:r>
            <a:r>
              <a:rPr lang="en-IN" sz="2946" b="1" dirty="0">
                <a:latin typeface="Arial" panose="020B0604020202020204" pitchFamily="34" charset="0"/>
                <a:cs typeface="Arial" panose="020B0604020202020204" pitchFamily="34" charset="0"/>
              </a:rPr>
              <a:t> quality control </a:t>
            </a:r>
            <a:r>
              <a:rPr lang="en-IN" sz="2946" b="1" dirty="0">
                <a:solidFill>
                  <a:srgbClr val="00B050"/>
                </a:solidFill>
                <a:latin typeface="Arial" panose="020B0604020202020204" pitchFamily="34" charset="0"/>
                <a:cs typeface="Arial" panose="020B0604020202020204" pitchFamily="34" charset="0"/>
              </a:rPr>
              <a:t>(IQC) </a:t>
            </a:r>
            <a:r>
              <a:rPr lang="en-IN" sz="2946" baseline="30000" dirty="0">
                <a:solidFill>
                  <a:srgbClr val="FF0000"/>
                </a:solidFill>
                <a:latin typeface="Arial" panose="020B0604020202020204" pitchFamily="34" charset="0"/>
                <a:cs typeface="Arial" panose="020B0604020202020204" pitchFamily="34" charset="0"/>
              </a:rPr>
              <a:t>(5.6.2.2)</a:t>
            </a:r>
            <a:endParaRPr lang="en-IN"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d) IQC shall be performed </a:t>
            </a:r>
            <a:r>
              <a:rPr lang="en-US" sz="2946" b="1" dirty="0">
                <a:latin typeface="Arial" panose="020B0604020202020204" pitchFamily="34" charset="0"/>
                <a:cs typeface="Arial" panose="020B0604020202020204" pitchFamily="34" charset="0"/>
              </a:rPr>
              <a:t>at a frequency</a:t>
            </a:r>
            <a:r>
              <a:rPr lang="en-US" sz="2946" dirty="0">
                <a:latin typeface="Arial" panose="020B0604020202020204" pitchFamily="34" charset="0"/>
                <a:cs typeface="Arial" panose="020B0604020202020204" pitchFamily="34" charset="0"/>
              </a:rPr>
              <a:t> that is based on the </a:t>
            </a:r>
            <a:r>
              <a:rPr lang="en-US" sz="2946" b="1" dirty="0">
                <a:latin typeface="Arial" panose="020B0604020202020204" pitchFamily="34" charset="0"/>
                <a:cs typeface="Arial" panose="020B0604020202020204" pitchFamily="34" charset="0"/>
              </a:rPr>
              <a:t>stability</a:t>
            </a:r>
            <a:r>
              <a:rPr lang="en-US" sz="2946" dirty="0">
                <a:latin typeface="Arial" panose="020B0604020202020204" pitchFamily="34" charset="0"/>
                <a:cs typeface="Arial" panose="020B0604020202020204" pitchFamily="34" charset="0"/>
              </a:rPr>
              <a:t> and </a:t>
            </a:r>
            <a:r>
              <a:rPr lang="en-US" sz="2946" b="1" dirty="0">
                <a:latin typeface="Arial" panose="020B0604020202020204" pitchFamily="34" charset="0"/>
                <a:cs typeface="Arial" panose="020B0604020202020204" pitchFamily="34" charset="0"/>
              </a:rPr>
              <a:t>robustness</a:t>
            </a:r>
            <a:r>
              <a:rPr lang="en-US" sz="2946" dirty="0">
                <a:latin typeface="Arial" panose="020B0604020202020204" pitchFamily="34" charset="0"/>
                <a:cs typeface="Arial" panose="020B0604020202020204" pitchFamily="34" charset="0"/>
              </a:rPr>
              <a:t> of the examination method and the </a:t>
            </a:r>
            <a:r>
              <a:rPr lang="en-US" sz="2946" b="1" dirty="0">
                <a:latin typeface="Arial" panose="020B0604020202020204" pitchFamily="34" charset="0"/>
                <a:cs typeface="Arial" panose="020B0604020202020204" pitchFamily="34" charset="0"/>
              </a:rPr>
              <a:t>risk of harm</a:t>
            </a:r>
            <a:r>
              <a:rPr lang="en-US" sz="2946" dirty="0">
                <a:latin typeface="Arial" panose="020B0604020202020204" pitchFamily="34" charset="0"/>
                <a:cs typeface="Arial" panose="020B0604020202020204" pitchFamily="34" charset="0"/>
              </a:rPr>
              <a:t> to the patient from an erroneous result</a:t>
            </a:r>
            <a:r>
              <a:rPr lang="en-IN" sz="2946" baseline="30000" dirty="0">
                <a:solidFill>
                  <a:srgbClr val="FF0000"/>
                </a:solidFill>
                <a:latin typeface="Arial" panose="020B0604020202020204" pitchFamily="34" charset="0"/>
                <a:cs typeface="Arial" panose="020B0604020202020204" pitchFamily="34" charset="0"/>
              </a:rPr>
              <a:t> (5.6.2.2 para 2)</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e) </a:t>
            </a:r>
            <a:r>
              <a:rPr lang="en-US" sz="2946" dirty="0">
                <a:solidFill>
                  <a:srgbClr val="00B050"/>
                </a:solidFill>
                <a:latin typeface="Arial" panose="020B0604020202020204" pitchFamily="34" charset="0"/>
                <a:cs typeface="Arial" panose="020B0604020202020204" pitchFamily="34" charset="0"/>
              </a:rPr>
              <a:t>The resulting data shall be recorded in such a way that </a:t>
            </a:r>
            <a:r>
              <a:rPr lang="en-US" sz="2946" b="1" dirty="0">
                <a:solidFill>
                  <a:srgbClr val="00B050"/>
                </a:solidFill>
                <a:latin typeface="Arial" panose="020B0604020202020204" pitchFamily="34" charset="0"/>
                <a:cs typeface="Arial" panose="020B0604020202020204" pitchFamily="34" charset="0"/>
              </a:rPr>
              <a:t>trends and shifts are detectable</a:t>
            </a:r>
            <a:r>
              <a:rPr lang="en-US" sz="2946" dirty="0">
                <a:solidFill>
                  <a:srgbClr val="00B050"/>
                </a:solidFill>
                <a:latin typeface="Arial" panose="020B0604020202020204" pitchFamily="34" charset="0"/>
                <a:cs typeface="Arial" panose="020B0604020202020204" pitchFamily="34" charset="0"/>
              </a:rPr>
              <a:t> and, where applicable</a:t>
            </a:r>
            <a:r>
              <a:rPr lang="en-US" sz="2946" dirty="0">
                <a:latin typeface="Arial" panose="020B0604020202020204" pitchFamily="34" charset="0"/>
                <a:cs typeface="Arial" panose="020B0604020202020204" pitchFamily="34" charset="0"/>
              </a:rPr>
              <a:t>, </a:t>
            </a:r>
            <a:r>
              <a:rPr lang="en-US" sz="2946" b="1" dirty="0">
                <a:latin typeface="Arial" panose="020B0604020202020204" pitchFamily="34" charset="0"/>
                <a:cs typeface="Arial" panose="020B0604020202020204" pitchFamily="34" charset="0"/>
              </a:rPr>
              <a:t>statistical techniques</a:t>
            </a:r>
            <a:r>
              <a:rPr lang="en-US" sz="2946" dirty="0">
                <a:latin typeface="Arial" panose="020B0604020202020204" pitchFamily="34" charset="0"/>
                <a:cs typeface="Arial" panose="020B0604020202020204" pitchFamily="34" charset="0"/>
              </a:rPr>
              <a:t> shall be applied to review the results </a:t>
            </a:r>
            <a:r>
              <a:rPr lang="en-IN" sz="2946" baseline="30000" dirty="0">
                <a:solidFill>
                  <a:srgbClr val="FF0000"/>
                </a:solidFill>
                <a:latin typeface="Arial" panose="020B0604020202020204" pitchFamily="34" charset="0"/>
                <a:cs typeface="Arial" panose="020B0604020202020204" pitchFamily="34" charset="0"/>
              </a:rPr>
              <a:t>(5.6.2.3 para 4)</a:t>
            </a:r>
            <a:r>
              <a:rPr lang="en-US" sz="2946"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57</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40121869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8"/>
            <a:ext cx="8949361" cy="3626634"/>
          </a:xfrm>
        </p:spPr>
        <p:txBody>
          <a:bodyPr/>
          <a:lstStyle/>
          <a:p>
            <a:pPr algn="just"/>
            <a:r>
              <a:rPr lang="en-IN" sz="2946" b="1" dirty="0">
                <a:latin typeface="Arial" panose="020B0604020202020204" pitchFamily="34" charset="0"/>
                <a:cs typeface="Arial" panose="020B0604020202020204" pitchFamily="34" charset="0"/>
              </a:rPr>
              <a:t>7.3.7.2 </a:t>
            </a:r>
            <a:r>
              <a:rPr lang="en-IN" sz="2946" b="1" dirty="0">
                <a:solidFill>
                  <a:srgbClr val="00B050"/>
                </a:solidFill>
                <a:latin typeface="Arial" panose="020B0604020202020204" pitchFamily="34" charset="0"/>
                <a:cs typeface="Arial" panose="020B0604020202020204" pitchFamily="34" charset="0"/>
              </a:rPr>
              <a:t>Internal</a:t>
            </a:r>
            <a:r>
              <a:rPr lang="en-IN" sz="2946" b="1" dirty="0">
                <a:latin typeface="Arial" panose="020B0604020202020204" pitchFamily="34" charset="0"/>
                <a:cs typeface="Arial" panose="020B0604020202020204" pitchFamily="34" charset="0"/>
              </a:rPr>
              <a:t> quality control </a:t>
            </a:r>
            <a:r>
              <a:rPr lang="en-IN" sz="2946" b="1" dirty="0">
                <a:solidFill>
                  <a:srgbClr val="00B050"/>
                </a:solidFill>
                <a:latin typeface="Arial" panose="020B0604020202020204" pitchFamily="34" charset="0"/>
                <a:cs typeface="Arial" panose="020B0604020202020204" pitchFamily="34" charset="0"/>
              </a:rPr>
              <a:t>(IQC) </a:t>
            </a:r>
            <a:r>
              <a:rPr lang="en-IN" sz="2946" baseline="30000" dirty="0">
                <a:solidFill>
                  <a:srgbClr val="FF0000"/>
                </a:solidFill>
                <a:latin typeface="Arial" panose="020B0604020202020204" pitchFamily="34" charset="0"/>
                <a:cs typeface="Arial" panose="020B0604020202020204" pitchFamily="34" charset="0"/>
              </a:rPr>
              <a:t>(5.6.2.2)</a:t>
            </a:r>
            <a:endParaRPr lang="en-IN"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f) IQC data shall be </a:t>
            </a:r>
            <a:r>
              <a:rPr lang="en-US" sz="2946" b="1" dirty="0">
                <a:latin typeface="Arial" panose="020B0604020202020204" pitchFamily="34" charset="0"/>
                <a:cs typeface="Arial" panose="020B0604020202020204" pitchFamily="34" charset="0"/>
              </a:rPr>
              <a:t>reviewed</a:t>
            </a:r>
            <a:r>
              <a:rPr lang="en-US" sz="2946" dirty="0">
                <a:latin typeface="Arial" panose="020B0604020202020204" pitchFamily="34" charset="0"/>
                <a:cs typeface="Arial" panose="020B0604020202020204" pitchFamily="34" charset="0"/>
              </a:rPr>
              <a:t> </a:t>
            </a:r>
            <a:r>
              <a:rPr lang="en-US" sz="2946" dirty="0">
                <a:latin typeface="Arial" panose="020B0604020202020204" pitchFamily="34" charset="0"/>
                <a:cs typeface="Arial" panose="020B0604020202020204" pitchFamily="34" charset="0"/>
                <a:hlinkClick r:id="rId2" action="ppaction://hlinkfile"/>
              </a:rPr>
              <a:t>with specified acceptability criteria</a:t>
            </a:r>
            <a:r>
              <a:rPr lang="en-US" sz="2946" dirty="0">
                <a:latin typeface="Arial" panose="020B0604020202020204" pitchFamily="34" charset="0"/>
                <a:cs typeface="Arial" panose="020B0604020202020204" pitchFamily="34" charset="0"/>
              </a:rPr>
              <a:t>, </a:t>
            </a:r>
            <a:r>
              <a:rPr lang="en-US" sz="2946" b="1" dirty="0">
                <a:latin typeface="Arial" panose="020B0604020202020204" pitchFamily="34" charset="0"/>
                <a:cs typeface="Arial" panose="020B0604020202020204" pitchFamily="34" charset="0"/>
              </a:rPr>
              <a:t>at regular intervals</a:t>
            </a:r>
            <a:r>
              <a:rPr lang="en-US" sz="2946" dirty="0">
                <a:latin typeface="Arial" panose="020B0604020202020204" pitchFamily="34" charset="0"/>
                <a:cs typeface="Arial" panose="020B0604020202020204" pitchFamily="34" charset="0"/>
              </a:rPr>
              <a:t> and </a:t>
            </a:r>
            <a:r>
              <a:rPr lang="en-US" sz="2946" b="1" dirty="0">
                <a:solidFill>
                  <a:srgbClr val="00B050"/>
                </a:solidFill>
                <a:latin typeface="Arial" panose="020B0604020202020204" pitchFamily="34" charset="0"/>
                <a:cs typeface="Arial" panose="020B0604020202020204" pitchFamily="34" charset="0"/>
              </a:rPr>
              <a:t>in a time frame</a:t>
            </a:r>
            <a:r>
              <a:rPr lang="en-US" sz="2946" dirty="0">
                <a:latin typeface="Arial" panose="020B0604020202020204" pitchFamily="34" charset="0"/>
                <a:cs typeface="Arial" panose="020B0604020202020204" pitchFamily="34" charset="0"/>
              </a:rPr>
              <a:t>, </a:t>
            </a:r>
            <a:r>
              <a:rPr lang="en-US" sz="2946" dirty="0">
                <a:latin typeface="Arial" panose="020B0604020202020204" pitchFamily="34" charset="0"/>
                <a:cs typeface="Arial" panose="020B0604020202020204" pitchFamily="34" charset="0"/>
                <a:hlinkClick r:id="rId2" action="ppaction://hlinkfile"/>
              </a:rPr>
              <a:t>which allows a </a:t>
            </a:r>
            <a:r>
              <a:rPr lang="en-US" sz="2946" b="1" dirty="0">
                <a:latin typeface="Arial" panose="020B0604020202020204" pitchFamily="34" charset="0"/>
                <a:cs typeface="Arial" panose="020B0604020202020204" pitchFamily="34" charset="0"/>
                <a:hlinkClick r:id="rId2" action="ppaction://hlinkfile"/>
              </a:rPr>
              <a:t>meaningful indication</a:t>
            </a:r>
            <a:r>
              <a:rPr lang="en-US" sz="2946" dirty="0">
                <a:latin typeface="Arial" panose="020B0604020202020204" pitchFamily="34" charset="0"/>
                <a:cs typeface="Arial" panose="020B0604020202020204" pitchFamily="34" charset="0"/>
                <a:hlinkClick r:id="rId2" action="ppaction://hlinkfile"/>
              </a:rPr>
              <a:t> of current performance</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(5.6.2.3 para 3)</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g) The laboratory shall </a:t>
            </a:r>
            <a:r>
              <a:rPr lang="en-US" sz="2946" b="1" dirty="0">
                <a:latin typeface="Arial" panose="020B0604020202020204" pitchFamily="34" charset="0"/>
                <a:cs typeface="Arial" panose="020B0604020202020204" pitchFamily="34" charset="0"/>
              </a:rPr>
              <a:t>prevent the release of patient results</a:t>
            </a:r>
            <a:r>
              <a:rPr lang="en-US" sz="2946" dirty="0">
                <a:latin typeface="Arial" panose="020B0604020202020204" pitchFamily="34" charset="0"/>
                <a:cs typeface="Arial" panose="020B0604020202020204" pitchFamily="34" charset="0"/>
              </a:rPr>
              <a:t> in the event that </a:t>
            </a:r>
            <a:r>
              <a:rPr lang="en-US" sz="2946" b="1" dirty="0">
                <a:latin typeface="Arial" panose="020B0604020202020204" pitchFamily="34" charset="0"/>
                <a:cs typeface="Arial" panose="020B0604020202020204" pitchFamily="34" charset="0"/>
              </a:rPr>
              <a:t>IQC fails</a:t>
            </a:r>
            <a:r>
              <a:rPr lang="en-US" sz="2946" dirty="0">
                <a:latin typeface="Arial" panose="020B0604020202020204" pitchFamily="34" charset="0"/>
                <a:cs typeface="Arial" panose="020B0604020202020204" pitchFamily="34" charset="0"/>
              </a:rPr>
              <a:t> the defined acceptability criteria.</a:t>
            </a:r>
            <a:r>
              <a:rPr lang="en-IN" sz="2946" baseline="30000" dirty="0">
                <a:solidFill>
                  <a:srgbClr val="FF0000"/>
                </a:solidFill>
                <a:latin typeface="Arial" panose="020B0604020202020204" pitchFamily="34" charset="0"/>
                <a:cs typeface="Arial" panose="020B0604020202020204" pitchFamily="34" charset="0"/>
              </a:rPr>
              <a:t> (5.6.2.3 para 1)</a:t>
            </a:r>
            <a:endParaRPr lang="en-US"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58</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1413165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9"/>
            <a:ext cx="8949361" cy="5439951"/>
          </a:xfrm>
        </p:spPr>
        <p:txBody>
          <a:bodyPr/>
          <a:lstStyle/>
          <a:p>
            <a:pPr algn="just"/>
            <a:r>
              <a:rPr lang="en-IN" sz="2946" b="1" dirty="0">
                <a:latin typeface="Arial" panose="020B0604020202020204" pitchFamily="34" charset="0"/>
                <a:cs typeface="Arial" panose="020B0604020202020204" pitchFamily="34" charset="0"/>
              </a:rPr>
              <a:t>7.3.7.2 </a:t>
            </a:r>
            <a:r>
              <a:rPr lang="en-IN" sz="2946" b="1" dirty="0">
                <a:solidFill>
                  <a:srgbClr val="00B050"/>
                </a:solidFill>
                <a:latin typeface="Arial" panose="020B0604020202020204" pitchFamily="34" charset="0"/>
                <a:cs typeface="Arial" panose="020B0604020202020204" pitchFamily="34" charset="0"/>
              </a:rPr>
              <a:t>Internal</a:t>
            </a:r>
            <a:r>
              <a:rPr lang="en-IN" sz="2946" b="1" dirty="0">
                <a:latin typeface="Arial" panose="020B0604020202020204" pitchFamily="34" charset="0"/>
                <a:cs typeface="Arial" panose="020B0604020202020204" pitchFamily="34" charset="0"/>
              </a:rPr>
              <a:t> quality control </a:t>
            </a:r>
            <a:r>
              <a:rPr lang="en-IN" sz="2946" b="1" dirty="0">
                <a:solidFill>
                  <a:srgbClr val="00B050"/>
                </a:solidFill>
                <a:latin typeface="Arial" panose="020B0604020202020204" pitchFamily="34" charset="0"/>
                <a:cs typeface="Arial" panose="020B0604020202020204" pitchFamily="34" charset="0"/>
              </a:rPr>
              <a:t>(IQC</a:t>
            </a:r>
            <a:r>
              <a:rPr lang="en-IN" sz="2946" b="1"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(5.6.2.2)</a:t>
            </a:r>
            <a:endParaRPr lang="en-IN"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g) …….</a:t>
            </a:r>
          </a:p>
          <a:p>
            <a:pPr algn="just"/>
            <a:r>
              <a:rPr lang="en-US" sz="2946" dirty="0">
                <a:latin typeface="Arial" panose="020B0604020202020204" pitchFamily="34" charset="0"/>
                <a:cs typeface="Arial" panose="020B0604020202020204" pitchFamily="34" charset="0"/>
              </a:rPr>
              <a:t>1) When IQC defined acceptability criteria are not fulfilled and </a:t>
            </a:r>
            <a:r>
              <a:rPr lang="en-US" sz="2946" b="1" dirty="0">
                <a:latin typeface="Arial" panose="020B0604020202020204" pitchFamily="34" charset="0"/>
                <a:cs typeface="Arial" panose="020B0604020202020204" pitchFamily="34" charset="0"/>
              </a:rPr>
              <a:t>indicate results are likely to contain clinically significant errors</a:t>
            </a:r>
            <a:r>
              <a:rPr lang="en-US" sz="2946" dirty="0">
                <a:latin typeface="Arial" panose="020B0604020202020204" pitchFamily="34" charset="0"/>
                <a:cs typeface="Arial" panose="020B0604020202020204" pitchFamily="34" charset="0"/>
              </a:rPr>
              <a:t>, the </a:t>
            </a:r>
            <a:r>
              <a:rPr lang="en-US" sz="2946" b="1" dirty="0">
                <a:latin typeface="Arial" panose="020B0604020202020204" pitchFamily="34" charset="0"/>
                <a:cs typeface="Arial" panose="020B0604020202020204" pitchFamily="34" charset="0"/>
              </a:rPr>
              <a:t>results shall be rejected</a:t>
            </a:r>
            <a:r>
              <a:rPr lang="en-US" sz="2946" dirty="0">
                <a:latin typeface="Arial" panose="020B0604020202020204" pitchFamily="34" charset="0"/>
                <a:cs typeface="Arial" panose="020B0604020202020204" pitchFamily="34" charset="0"/>
              </a:rPr>
              <a:t> and relevant patient samples </a:t>
            </a:r>
            <a:r>
              <a:rPr lang="en-US" sz="2946" b="1" dirty="0">
                <a:latin typeface="Arial" panose="020B0604020202020204" pitchFamily="34" charset="0"/>
                <a:cs typeface="Arial" panose="020B0604020202020204" pitchFamily="34" charset="0"/>
              </a:rPr>
              <a:t>re-examined</a:t>
            </a:r>
            <a:r>
              <a:rPr lang="en-US" sz="2946" dirty="0">
                <a:latin typeface="Arial" panose="020B0604020202020204" pitchFamily="34" charset="0"/>
                <a:cs typeface="Arial" panose="020B0604020202020204" pitchFamily="34" charset="0"/>
              </a:rPr>
              <a:t> after the error has been corrected (see 7.5);</a:t>
            </a:r>
            <a:r>
              <a:rPr lang="en-IN" sz="2946" baseline="30000" dirty="0">
                <a:solidFill>
                  <a:srgbClr val="FF0000"/>
                </a:solidFill>
                <a:latin typeface="Arial" panose="020B0604020202020204" pitchFamily="34" charset="0"/>
                <a:cs typeface="Arial" panose="020B0604020202020204" pitchFamily="34" charset="0"/>
              </a:rPr>
              <a:t> (5.6.2.3 para 2)</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2) The </a:t>
            </a:r>
            <a:r>
              <a:rPr lang="en-US" sz="2946" b="1" dirty="0">
                <a:latin typeface="Arial" panose="020B0604020202020204" pitchFamily="34" charset="0"/>
                <a:cs typeface="Arial" panose="020B0604020202020204" pitchFamily="34" charset="0"/>
              </a:rPr>
              <a:t>results</a:t>
            </a:r>
            <a:r>
              <a:rPr lang="en-US" sz="2946" dirty="0">
                <a:latin typeface="Arial" panose="020B0604020202020204" pitchFamily="34" charset="0"/>
                <a:cs typeface="Arial" panose="020B0604020202020204" pitchFamily="34" charset="0"/>
              </a:rPr>
              <a:t> from patient samples that were examined </a:t>
            </a:r>
            <a:r>
              <a:rPr lang="en-US" sz="2946" b="1" dirty="0">
                <a:latin typeface="Arial" panose="020B0604020202020204" pitchFamily="34" charset="0"/>
                <a:cs typeface="Arial" panose="020B0604020202020204" pitchFamily="34" charset="0"/>
              </a:rPr>
              <a:t>after the last successful IQC</a:t>
            </a:r>
            <a:r>
              <a:rPr lang="en-US" sz="2946" dirty="0">
                <a:latin typeface="Arial" panose="020B0604020202020204" pitchFamily="34" charset="0"/>
                <a:cs typeface="Arial" panose="020B0604020202020204" pitchFamily="34" charset="0"/>
              </a:rPr>
              <a:t> event shall be evaluated. </a:t>
            </a:r>
            <a:r>
              <a:rPr lang="en-IN" sz="2946" baseline="30000" dirty="0">
                <a:solidFill>
                  <a:srgbClr val="FF0000"/>
                </a:solidFill>
                <a:latin typeface="Arial" panose="020B0604020202020204" pitchFamily="34" charset="0"/>
                <a:cs typeface="Arial" panose="020B0604020202020204" pitchFamily="34" charset="0"/>
              </a:rPr>
              <a:t>(5.6.2.3 para 2)</a:t>
            </a:r>
            <a:endParaRPr lang="en-US" sz="2946" dirty="0">
              <a:latin typeface="Arial" panose="020B0604020202020204" pitchFamily="34" charset="0"/>
              <a:cs typeface="Arial" panose="020B0604020202020204" pitchFamily="34" charset="0"/>
            </a:endParaRP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59</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300546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algn="just">
              <a:buNone/>
            </a:pPr>
            <a:r>
              <a:rPr lang="en-IN" sz="2800" b="1" dirty="0">
                <a:cs typeface="Arial" panose="020B0604020202020204" pitchFamily="34" charset="0"/>
              </a:rPr>
              <a:t>7.2.1 General</a:t>
            </a:r>
            <a:endParaRPr lang="en-IN" sz="2800" dirty="0">
              <a:cs typeface="Arial" panose="020B0604020202020204" pitchFamily="34" charset="0"/>
            </a:endParaRPr>
          </a:p>
          <a:p>
            <a:pPr algn="just"/>
            <a:r>
              <a:rPr lang="en-US" sz="2800" dirty="0">
                <a:cs typeface="Arial" panose="020B0604020202020204" pitchFamily="34" charset="0"/>
              </a:rPr>
              <a:t>The laboratory shall have </a:t>
            </a:r>
            <a:r>
              <a:rPr lang="en-US" sz="2800" dirty="0">
                <a:solidFill>
                  <a:schemeClr val="accent6">
                    <a:lumMod val="75000"/>
                  </a:schemeClr>
                </a:solidFill>
                <a:cs typeface="Arial" panose="020B0604020202020204" pitchFamily="34" charset="0"/>
              </a:rPr>
              <a:t>procedures for all pre-examination activities</a:t>
            </a:r>
            <a:r>
              <a:rPr lang="en-US" sz="2800" dirty="0">
                <a:cs typeface="Arial" panose="020B0604020202020204" pitchFamily="34" charset="0"/>
              </a:rPr>
              <a:t> and make them accessible to relevant personnel.</a:t>
            </a:r>
          </a:p>
          <a:p>
            <a:pPr algn="just"/>
            <a:r>
              <a:rPr lang="en-US" sz="2000" i="1" dirty="0">
                <a:cs typeface="Arial" panose="020B0604020202020204" pitchFamily="34" charset="0"/>
              </a:rPr>
              <a:t>NOTE 1 The pre-examination processes can influence the outcome of the intended examination.</a:t>
            </a:r>
          </a:p>
          <a:p>
            <a:pPr algn="just"/>
            <a:r>
              <a:rPr lang="en-US" sz="2000" i="1" dirty="0">
                <a:cs typeface="Arial" panose="020B0604020202020204" pitchFamily="34" charset="0"/>
              </a:rPr>
              <a:t>NOTE 2 ISO 20658 provides detailed information for sample collection and transport.</a:t>
            </a:r>
          </a:p>
          <a:p>
            <a:pPr algn="just"/>
            <a:r>
              <a:rPr lang="en-IN" sz="2000" dirty="0">
                <a:cs typeface="Arial" panose="020B0604020202020204" pitchFamily="34" charset="0"/>
              </a:rPr>
              <a:t>NOTE 3 ISO 201861, ISO 201862, ISO 201863, ISO 20166 (all parts), ISO 20184 (all parts), ISO 23118 and ISO 4307 provide detailed information for samples from particular sources (e.g. tissue, whole blood, serum and saliva) for specific analytes, e.g. </a:t>
            </a:r>
            <a:r>
              <a:rPr lang="en-IN" sz="2000" dirty="0" err="1">
                <a:cs typeface="Arial" panose="020B0604020202020204" pitchFamily="34" charset="0"/>
              </a:rPr>
              <a:t>ge</a:t>
            </a:r>
            <a:r>
              <a:rPr lang="en-IN" sz="2000" dirty="0">
                <a:cs typeface="Arial" panose="020B0604020202020204" pitchFamily="34" charset="0"/>
              </a:rPr>
              <a:t>, ct, </a:t>
            </a:r>
            <a:r>
              <a:rPr lang="en-IN" sz="2000" dirty="0" err="1">
                <a:cs typeface="Arial" panose="020B0604020202020204" pitchFamily="34" charset="0"/>
              </a:rPr>
              <a:t>ccf</a:t>
            </a:r>
            <a:r>
              <a:rPr lang="en-IN" sz="2000" dirty="0">
                <a:cs typeface="Arial" panose="020B0604020202020204" pitchFamily="34" charset="0"/>
              </a:rPr>
              <a:t>, DNA, RNA, metabolites, staining and proteins).</a:t>
            </a:r>
          </a:p>
          <a:p>
            <a:pPr algn="just"/>
            <a:endParaRPr lang="en-US" sz="2400" i="1" dirty="0">
              <a:cs typeface="Arial" panose="020B0604020202020204" pitchFamily="34" charset="0"/>
            </a:endParaRP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4271FBDF-1B8D-4E86-86C7-3FBEC068F7D3}"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6</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115113" y="777088"/>
            <a:ext cx="8949361" cy="4986622"/>
          </a:xfrm>
        </p:spPr>
        <p:txBody>
          <a:bodyPr/>
          <a:lstStyle/>
          <a:p>
            <a:pPr algn="just"/>
            <a:r>
              <a:rPr lang="en-IN" sz="2946" b="1" dirty="0">
                <a:latin typeface="Arial" panose="020B0604020202020204" pitchFamily="34" charset="0"/>
                <a:cs typeface="Arial" panose="020B0604020202020204" pitchFamily="34" charset="0"/>
              </a:rPr>
              <a:t>7.3.7.3 </a:t>
            </a:r>
            <a:r>
              <a:rPr lang="en-IN" sz="2946" b="1" dirty="0">
                <a:solidFill>
                  <a:srgbClr val="00B050"/>
                </a:solidFill>
                <a:latin typeface="Arial" panose="020B0604020202020204" pitchFamily="34" charset="0"/>
                <a:cs typeface="Arial" panose="020B0604020202020204" pitchFamily="34" charset="0"/>
              </a:rPr>
              <a:t>External quality assessment (EQA) </a:t>
            </a:r>
            <a:r>
              <a:rPr lang="en-IN" sz="2946" baseline="30000" dirty="0">
                <a:solidFill>
                  <a:srgbClr val="FF0000"/>
                </a:solidFill>
                <a:latin typeface="Arial" panose="020B0604020202020204" pitchFamily="34" charset="0"/>
                <a:cs typeface="Arial" panose="020B0604020202020204" pitchFamily="34" charset="0"/>
              </a:rPr>
              <a:t>(5.6.3)</a:t>
            </a:r>
            <a:endParaRPr lang="en-IN"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a) </a:t>
            </a:r>
            <a:r>
              <a:rPr lang="en-US" sz="2946" dirty="0">
                <a:solidFill>
                  <a:srgbClr val="00B050"/>
                </a:solidFill>
                <a:latin typeface="Arial" panose="020B0604020202020204" pitchFamily="34" charset="0"/>
                <a:cs typeface="Arial" panose="020B0604020202020204" pitchFamily="34" charset="0"/>
              </a:rPr>
              <a:t>The laboratory shall </a:t>
            </a:r>
            <a:r>
              <a:rPr lang="en-US" sz="2946" b="1" dirty="0">
                <a:solidFill>
                  <a:srgbClr val="00B050"/>
                </a:solidFill>
                <a:latin typeface="Arial" panose="020B0604020202020204" pitchFamily="34" charset="0"/>
                <a:cs typeface="Arial" panose="020B0604020202020204" pitchFamily="34" charset="0"/>
              </a:rPr>
              <a:t>monitor</a:t>
            </a:r>
            <a:r>
              <a:rPr lang="en-US" sz="2946" dirty="0">
                <a:solidFill>
                  <a:srgbClr val="00B050"/>
                </a:solidFill>
                <a:latin typeface="Arial" panose="020B0604020202020204" pitchFamily="34" charset="0"/>
                <a:cs typeface="Arial" panose="020B0604020202020204" pitchFamily="34" charset="0"/>
              </a:rPr>
              <a:t> its performance of examination methods, </a:t>
            </a:r>
            <a:r>
              <a:rPr lang="en-US" sz="2946" b="1" dirty="0">
                <a:solidFill>
                  <a:srgbClr val="00B050"/>
                </a:solidFill>
                <a:latin typeface="Arial" panose="020B0604020202020204" pitchFamily="34" charset="0"/>
                <a:cs typeface="Arial" panose="020B0604020202020204" pitchFamily="34" charset="0"/>
              </a:rPr>
              <a:t>by comparison with results of other laboratories</a:t>
            </a:r>
            <a:r>
              <a:rPr lang="en-US" sz="2946" dirty="0">
                <a:latin typeface="Arial" panose="020B0604020202020204" pitchFamily="34" charset="0"/>
                <a:cs typeface="Arial" panose="020B0604020202020204" pitchFamily="34" charset="0"/>
              </a:rPr>
              <a:t>. This includes participation in </a:t>
            </a:r>
            <a:r>
              <a:rPr lang="en-US" sz="2946" b="1" dirty="0">
                <a:latin typeface="Arial" panose="020B0604020202020204" pitchFamily="34" charset="0"/>
                <a:cs typeface="Arial" panose="020B0604020202020204" pitchFamily="34" charset="0"/>
              </a:rPr>
              <a:t>EQA</a:t>
            </a:r>
            <a:r>
              <a:rPr lang="en-US" sz="2946" dirty="0">
                <a:latin typeface="Arial" panose="020B0604020202020204" pitchFamily="34" charset="0"/>
                <a:cs typeface="Arial" panose="020B0604020202020204" pitchFamily="34" charset="0"/>
              </a:rPr>
              <a:t> programs appropriate to the examinations and interpretation of examination results, </a:t>
            </a:r>
            <a:r>
              <a:rPr lang="en-US" sz="2946" dirty="0">
                <a:solidFill>
                  <a:srgbClr val="00B050"/>
                </a:solidFill>
                <a:latin typeface="Arial" panose="020B0604020202020204" pitchFamily="34" charset="0"/>
                <a:cs typeface="Arial" panose="020B0604020202020204" pitchFamily="34" charset="0"/>
              </a:rPr>
              <a:t>including </a:t>
            </a:r>
            <a:r>
              <a:rPr lang="en-US" sz="2946" b="1" dirty="0">
                <a:solidFill>
                  <a:srgbClr val="00B050"/>
                </a:solidFill>
                <a:latin typeface="Arial" panose="020B0604020202020204" pitchFamily="34" charset="0"/>
                <a:cs typeface="Arial" panose="020B0604020202020204" pitchFamily="34" charset="0"/>
              </a:rPr>
              <a:t>POCT</a:t>
            </a:r>
            <a:r>
              <a:rPr lang="en-US" sz="2946" dirty="0">
                <a:solidFill>
                  <a:srgbClr val="00B050"/>
                </a:solidFill>
                <a:latin typeface="Arial" panose="020B0604020202020204" pitchFamily="34" charset="0"/>
                <a:cs typeface="Arial" panose="020B0604020202020204" pitchFamily="34" charset="0"/>
              </a:rPr>
              <a:t> examination methods</a:t>
            </a:r>
            <a:r>
              <a:rPr lang="en-US" sz="2946" dirty="0">
                <a:latin typeface="Arial" panose="020B0604020202020204" pitchFamily="34" charset="0"/>
                <a:cs typeface="Arial" panose="020B0604020202020204" pitchFamily="34" charset="0"/>
              </a:rPr>
              <a:t>.</a:t>
            </a:r>
            <a:r>
              <a:rPr lang="en-IN" sz="2946" baseline="30000" dirty="0">
                <a:solidFill>
                  <a:srgbClr val="FF0000"/>
                </a:solidFill>
                <a:latin typeface="Arial" panose="020B0604020202020204" pitchFamily="34" charset="0"/>
                <a:cs typeface="Arial" panose="020B0604020202020204" pitchFamily="34" charset="0"/>
              </a:rPr>
              <a:t> (5.6.3.1 para 1)</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b) The laboratory shall establish a </a:t>
            </a:r>
            <a:r>
              <a:rPr lang="en-US" sz="2946" strike="sngStrike" dirty="0">
                <a:solidFill>
                  <a:srgbClr val="FF0000"/>
                </a:solidFill>
                <a:latin typeface="Arial" panose="020B0604020202020204" pitchFamily="34" charset="0"/>
                <a:cs typeface="Arial" panose="020B0604020202020204" pitchFamily="34" charset="0"/>
              </a:rPr>
              <a:t>documented</a:t>
            </a:r>
            <a:r>
              <a:rPr lang="en-US" sz="2946" dirty="0">
                <a:latin typeface="Arial" panose="020B0604020202020204" pitchFamily="34" charset="0"/>
                <a:cs typeface="Arial" panose="020B0604020202020204" pitchFamily="34" charset="0"/>
              </a:rPr>
              <a:t> procedure for </a:t>
            </a:r>
            <a:r>
              <a:rPr lang="en-US" sz="2946" dirty="0">
                <a:solidFill>
                  <a:srgbClr val="00B050"/>
                </a:solidFill>
                <a:latin typeface="Arial" panose="020B0604020202020204" pitchFamily="34" charset="0"/>
                <a:cs typeface="Arial" panose="020B0604020202020204" pitchFamily="34" charset="0"/>
              </a:rPr>
              <a:t>EQA enrollment</a:t>
            </a:r>
            <a:r>
              <a:rPr lang="en-US" sz="2946" dirty="0">
                <a:latin typeface="Arial" panose="020B0604020202020204" pitchFamily="34" charset="0"/>
                <a:cs typeface="Arial" panose="020B0604020202020204" pitchFamily="34" charset="0"/>
              </a:rPr>
              <a:t>, participation and </a:t>
            </a:r>
            <a:r>
              <a:rPr lang="en-US" sz="2946" dirty="0">
                <a:solidFill>
                  <a:srgbClr val="00B050"/>
                </a:solidFill>
                <a:latin typeface="Arial" panose="020B0604020202020204" pitchFamily="34" charset="0"/>
                <a:cs typeface="Arial" panose="020B0604020202020204" pitchFamily="34" charset="0"/>
              </a:rPr>
              <a:t>performance for examination methods used, where such programs are available</a:t>
            </a:r>
            <a:r>
              <a:rPr lang="en-US" sz="2946" dirty="0">
                <a:latin typeface="Arial" panose="020B0604020202020204" pitchFamily="34" charset="0"/>
                <a:cs typeface="Arial" panose="020B0604020202020204" pitchFamily="34" charset="0"/>
              </a:rPr>
              <a:t>.</a:t>
            </a:r>
            <a:r>
              <a:rPr lang="en-IN" sz="2946" baseline="30000" dirty="0">
                <a:solidFill>
                  <a:srgbClr val="FF0000"/>
                </a:solidFill>
                <a:latin typeface="Arial" panose="020B0604020202020204" pitchFamily="34" charset="0"/>
                <a:cs typeface="Arial" panose="020B0604020202020204" pitchFamily="34" charset="0"/>
              </a:rPr>
              <a:t> (5.6.3.1 para 3)</a:t>
            </a:r>
            <a:endParaRPr lang="en-US"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60</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218244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115113" y="777088"/>
            <a:ext cx="8949361" cy="5553956"/>
          </a:xfrm>
        </p:spPr>
        <p:txBody>
          <a:bodyPr/>
          <a:lstStyle/>
          <a:p>
            <a:pPr algn="just"/>
            <a:r>
              <a:rPr lang="en-IN" sz="2762" b="1" dirty="0">
                <a:latin typeface="Arial" panose="020B0604020202020204" pitchFamily="34" charset="0"/>
                <a:cs typeface="Arial" panose="020B0604020202020204" pitchFamily="34" charset="0"/>
              </a:rPr>
              <a:t>7.3.7.3 </a:t>
            </a:r>
            <a:r>
              <a:rPr lang="en-IN" sz="2762" b="1" dirty="0">
                <a:solidFill>
                  <a:srgbClr val="00B050"/>
                </a:solidFill>
                <a:latin typeface="Arial" panose="020B0604020202020204" pitchFamily="34" charset="0"/>
                <a:cs typeface="Arial" panose="020B0604020202020204" pitchFamily="34" charset="0"/>
              </a:rPr>
              <a:t>External quality assessment (EQA) </a:t>
            </a:r>
            <a:r>
              <a:rPr lang="en-IN" sz="2762" baseline="30000" dirty="0">
                <a:solidFill>
                  <a:srgbClr val="FF0000"/>
                </a:solidFill>
                <a:latin typeface="Arial" panose="020B0604020202020204" pitchFamily="34" charset="0"/>
                <a:cs typeface="Arial" panose="020B0604020202020204" pitchFamily="34" charset="0"/>
              </a:rPr>
              <a:t>(5.6.3)</a:t>
            </a:r>
            <a:endParaRPr lang="en-IN" sz="2762" dirty="0">
              <a:latin typeface="Arial" panose="020B0604020202020204" pitchFamily="34" charset="0"/>
              <a:cs typeface="Arial" panose="020B0604020202020204" pitchFamily="34" charset="0"/>
            </a:endParaRPr>
          </a:p>
          <a:p>
            <a:pPr algn="just"/>
            <a:r>
              <a:rPr lang="en-US" sz="2762" dirty="0">
                <a:latin typeface="Arial" panose="020B0604020202020204" pitchFamily="34" charset="0"/>
                <a:cs typeface="Arial" panose="020B0604020202020204" pitchFamily="34" charset="0"/>
              </a:rPr>
              <a:t>c) EQA samples shall be processed by personnel who routinely perform </a:t>
            </a:r>
            <a:r>
              <a:rPr lang="en-US" sz="2762" dirty="0">
                <a:solidFill>
                  <a:srgbClr val="00B050"/>
                </a:solidFill>
                <a:latin typeface="Arial" panose="020B0604020202020204" pitchFamily="34" charset="0"/>
                <a:cs typeface="Arial" panose="020B0604020202020204" pitchFamily="34" charset="0"/>
              </a:rPr>
              <a:t>pre-examination, examination, and post-examination</a:t>
            </a:r>
            <a:r>
              <a:rPr lang="en-US" sz="2762" dirty="0">
                <a:latin typeface="Arial" panose="020B0604020202020204" pitchFamily="34" charset="0"/>
                <a:cs typeface="Arial" panose="020B0604020202020204" pitchFamily="34" charset="0"/>
              </a:rPr>
              <a:t> procedures </a:t>
            </a:r>
            <a:r>
              <a:rPr lang="en-IN" sz="2762" baseline="30000" dirty="0">
                <a:solidFill>
                  <a:srgbClr val="FF0000"/>
                </a:solidFill>
                <a:latin typeface="Arial" panose="020B0604020202020204" pitchFamily="34" charset="0"/>
                <a:cs typeface="Arial" panose="020B0604020202020204" pitchFamily="34" charset="0"/>
              </a:rPr>
              <a:t>(5.6.3.3 para 2)</a:t>
            </a:r>
            <a:r>
              <a:rPr lang="en-US" sz="2762" dirty="0">
                <a:latin typeface="Arial" panose="020B0604020202020204" pitchFamily="34" charset="0"/>
                <a:cs typeface="Arial" panose="020B0604020202020204" pitchFamily="34" charset="0"/>
              </a:rPr>
              <a:t>.</a:t>
            </a:r>
          </a:p>
          <a:p>
            <a:pPr algn="just"/>
            <a:r>
              <a:rPr lang="en-US" sz="2762" dirty="0">
                <a:latin typeface="Arial" panose="020B0604020202020204" pitchFamily="34" charset="0"/>
                <a:cs typeface="Arial" panose="020B0604020202020204" pitchFamily="34" charset="0"/>
              </a:rPr>
              <a:t>d) The EQA program(s) </a:t>
            </a:r>
            <a:r>
              <a:rPr lang="en-US" sz="2762" b="1" dirty="0">
                <a:latin typeface="Arial" panose="020B0604020202020204" pitchFamily="34" charset="0"/>
                <a:cs typeface="Arial" panose="020B0604020202020204" pitchFamily="34" charset="0"/>
              </a:rPr>
              <a:t>selected</a:t>
            </a:r>
            <a:r>
              <a:rPr lang="en-US" sz="2762" dirty="0">
                <a:latin typeface="Arial" panose="020B0604020202020204" pitchFamily="34" charset="0"/>
                <a:cs typeface="Arial" panose="020B0604020202020204" pitchFamily="34" charset="0"/>
              </a:rPr>
              <a:t> by the laboratory shall, to the extent possible:</a:t>
            </a:r>
          </a:p>
          <a:p>
            <a:pPr algn="just"/>
            <a:r>
              <a:rPr lang="en-US" sz="2762" dirty="0">
                <a:latin typeface="Arial" panose="020B0604020202020204" pitchFamily="34" charset="0"/>
                <a:cs typeface="Arial" panose="020B0604020202020204" pitchFamily="34" charset="0"/>
              </a:rPr>
              <a:t>1) have the effect of </a:t>
            </a:r>
            <a:r>
              <a:rPr lang="en-US" sz="2762" b="1" dirty="0">
                <a:latin typeface="Arial" panose="020B0604020202020204" pitchFamily="34" charset="0"/>
                <a:cs typeface="Arial" panose="020B0604020202020204" pitchFamily="34" charset="0"/>
              </a:rPr>
              <a:t>checking</a:t>
            </a:r>
            <a:r>
              <a:rPr lang="en-US" sz="2762" dirty="0">
                <a:latin typeface="Arial" panose="020B0604020202020204" pitchFamily="34" charset="0"/>
                <a:cs typeface="Arial" panose="020B0604020202020204" pitchFamily="34" charset="0"/>
              </a:rPr>
              <a:t> </a:t>
            </a:r>
            <a:r>
              <a:rPr lang="en-US" sz="2762" b="1" dirty="0">
                <a:latin typeface="Arial" panose="020B0604020202020204" pitchFamily="34" charset="0"/>
                <a:cs typeface="Arial" panose="020B0604020202020204" pitchFamily="34" charset="0"/>
              </a:rPr>
              <a:t>pre-examination, examination, and post-examination</a:t>
            </a:r>
            <a:r>
              <a:rPr lang="en-US" sz="2762" dirty="0">
                <a:latin typeface="Arial" panose="020B0604020202020204" pitchFamily="34" charset="0"/>
                <a:cs typeface="Arial" panose="020B0604020202020204" pitchFamily="34" charset="0"/>
              </a:rPr>
              <a:t> processes </a:t>
            </a:r>
            <a:r>
              <a:rPr lang="en-IN" sz="2762" baseline="30000" dirty="0">
                <a:solidFill>
                  <a:srgbClr val="FF0000"/>
                </a:solidFill>
                <a:latin typeface="Arial" panose="020B0604020202020204" pitchFamily="34" charset="0"/>
                <a:cs typeface="Arial" panose="020B0604020202020204" pitchFamily="34" charset="0"/>
              </a:rPr>
              <a:t>(5.6.3.1 para 4)</a:t>
            </a:r>
            <a:r>
              <a:rPr lang="en-US" sz="2762" dirty="0">
                <a:latin typeface="Arial" panose="020B0604020202020204" pitchFamily="34" charset="0"/>
                <a:cs typeface="Arial" panose="020B0604020202020204" pitchFamily="34" charset="0"/>
              </a:rPr>
              <a:t>,</a:t>
            </a:r>
          </a:p>
          <a:p>
            <a:pPr algn="just"/>
            <a:r>
              <a:rPr lang="en-US" sz="2762" dirty="0">
                <a:latin typeface="Arial" panose="020B0604020202020204" pitchFamily="34" charset="0"/>
                <a:cs typeface="Arial" panose="020B0604020202020204" pitchFamily="34" charset="0"/>
              </a:rPr>
              <a:t>2) provide samples that </a:t>
            </a:r>
            <a:r>
              <a:rPr lang="en-US" sz="2762" b="1" dirty="0">
                <a:latin typeface="Arial" panose="020B0604020202020204" pitchFamily="34" charset="0"/>
                <a:cs typeface="Arial" panose="020B0604020202020204" pitchFamily="34" charset="0"/>
              </a:rPr>
              <a:t>mimic patient samples</a:t>
            </a:r>
            <a:r>
              <a:rPr lang="en-US" sz="2762" dirty="0">
                <a:latin typeface="Arial" panose="020B0604020202020204" pitchFamily="34" charset="0"/>
                <a:cs typeface="Arial" panose="020B0604020202020204" pitchFamily="34" charset="0"/>
              </a:rPr>
              <a:t> for clinically relevant challenges, </a:t>
            </a:r>
            <a:r>
              <a:rPr lang="en-IN" sz="2762" baseline="30000" dirty="0">
                <a:solidFill>
                  <a:srgbClr val="FF0000"/>
                </a:solidFill>
                <a:latin typeface="Arial" panose="020B0604020202020204" pitchFamily="34" charset="0"/>
                <a:cs typeface="Arial" panose="020B0604020202020204" pitchFamily="34" charset="0"/>
              </a:rPr>
              <a:t>(5.6.3.1 para 4)</a:t>
            </a:r>
            <a:endParaRPr lang="en-US" sz="2762" dirty="0">
              <a:latin typeface="Arial" panose="020B0604020202020204" pitchFamily="34" charset="0"/>
              <a:cs typeface="Arial" panose="020B0604020202020204" pitchFamily="34" charset="0"/>
            </a:endParaRPr>
          </a:p>
          <a:p>
            <a:pPr algn="just"/>
            <a:r>
              <a:rPr lang="en-US" sz="2762" dirty="0">
                <a:latin typeface="Arial" panose="020B0604020202020204" pitchFamily="34" charset="0"/>
                <a:cs typeface="Arial" panose="020B0604020202020204" pitchFamily="34" charset="0"/>
              </a:rPr>
              <a:t>3) </a:t>
            </a:r>
            <a:r>
              <a:rPr lang="en-US" sz="2762" b="1" dirty="0">
                <a:latin typeface="Arial" panose="020B0604020202020204" pitchFamily="34" charset="0"/>
                <a:cs typeface="Arial" panose="020B0604020202020204" pitchFamily="34" charset="0"/>
              </a:rPr>
              <a:t>fulfill ISO/IEC 17043 requirements</a:t>
            </a:r>
            <a:r>
              <a:rPr lang="en-US" sz="2762" dirty="0">
                <a:latin typeface="Arial" panose="020B0604020202020204" pitchFamily="34" charset="0"/>
                <a:cs typeface="Arial" panose="020B0604020202020204" pitchFamily="34" charset="0"/>
              </a:rPr>
              <a:t> </a:t>
            </a:r>
            <a:r>
              <a:rPr lang="en-IN" sz="2578" baseline="30000" dirty="0">
                <a:solidFill>
                  <a:srgbClr val="FF0000"/>
                </a:solidFill>
                <a:latin typeface="Arial" panose="020B0604020202020204" pitchFamily="34" charset="0"/>
                <a:cs typeface="Arial" panose="020B0604020202020204" pitchFamily="34" charset="0"/>
              </a:rPr>
              <a:t>(5.6.3.1 para 2 “Note”)</a:t>
            </a:r>
            <a:r>
              <a:rPr lang="en-US" sz="2762" dirty="0">
                <a:latin typeface="Arial" panose="020B0604020202020204" pitchFamily="34" charset="0"/>
                <a:cs typeface="Arial" panose="020B0604020202020204" pitchFamily="34" charset="0"/>
              </a:rPr>
              <a:t>.</a:t>
            </a: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61</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918259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9"/>
            <a:ext cx="8949361" cy="3626634"/>
          </a:xfrm>
        </p:spPr>
        <p:txBody>
          <a:bodyPr/>
          <a:lstStyle/>
          <a:p>
            <a:pPr algn="just"/>
            <a:r>
              <a:rPr lang="en-US" sz="2946" b="1" dirty="0">
                <a:latin typeface="Arial" panose="020B0604020202020204" pitchFamily="34" charset="0"/>
                <a:cs typeface="Arial" panose="020B0604020202020204" pitchFamily="34" charset="0"/>
              </a:rPr>
              <a:t>7.3.7.3 </a:t>
            </a:r>
            <a:r>
              <a:rPr lang="en-US" sz="2946" b="1" dirty="0">
                <a:solidFill>
                  <a:srgbClr val="00B050"/>
                </a:solidFill>
                <a:latin typeface="Arial" panose="020B0604020202020204" pitchFamily="34" charset="0"/>
                <a:cs typeface="Arial" panose="020B0604020202020204" pitchFamily="34" charset="0"/>
              </a:rPr>
              <a:t>External quality assessment (EQA) </a:t>
            </a:r>
            <a:r>
              <a:rPr lang="en-IN" sz="2946" baseline="30000" dirty="0">
                <a:solidFill>
                  <a:srgbClr val="FF0000"/>
                </a:solidFill>
                <a:latin typeface="Arial" panose="020B0604020202020204" pitchFamily="34" charset="0"/>
                <a:cs typeface="Arial" panose="020B0604020202020204" pitchFamily="34" charset="0"/>
              </a:rPr>
              <a:t>(5.6.3)</a:t>
            </a:r>
            <a:endParaRPr lang="en-US" sz="2946" dirty="0">
              <a:latin typeface="Arial" panose="020B0604020202020204" pitchFamily="34" charset="0"/>
              <a:cs typeface="Arial" panose="020B0604020202020204" pitchFamily="34" charset="0"/>
            </a:endParaRPr>
          </a:p>
          <a:p>
            <a:pPr algn="just"/>
            <a:r>
              <a:rPr lang="en-US" sz="2946" dirty="0">
                <a:solidFill>
                  <a:srgbClr val="00B050"/>
                </a:solidFill>
                <a:latin typeface="Arial" panose="020B0604020202020204" pitchFamily="34" charset="0"/>
                <a:cs typeface="Arial" panose="020B0604020202020204" pitchFamily="34" charset="0"/>
              </a:rPr>
              <a:t>e) When selecting EQA program(s), the laboratory should consider the type of </a:t>
            </a:r>
            <a:r>
              <a:rPr lang="en-US" sz="2946" b="1" dirty="0">
                <a:solidFill>
                  <a:srgbClr val="00B050"/>
                </a:solidFill>
                <a:latin typeface="Arial" panose="020B0604020202020204" pitchFamily="34" charset="0"/>
                <a:cs typeface="Arial" panose="020B0604020202020204" pitchFamily="34" charset="0"/>
              </a:rPr>
              <a:t>target value</a:t>
            </a:r>
            <a:r>
              <a:rPr lang="en-US" sz="2946" dirty="0">
                <a:solidFill>
                  <a:srgbClr val="00B050"/>
                </a:solidFill>
                <a:latin typeface="Arial" panose="020B0604020202020204" pitchFamily="34" charset="0"/>
                <a:cs typeface="Arial" panose="020B0604020202020204" pitchFamily="34" charset="0"/>
              </a:rPr>
              <a:t> offered. Target values are:</a:t>
            </a:r>
          </a:p>
          <a:p>
            <a:pPr algn="just"/>
            <a:r>
              <a:rPr lang="en-US" sz="2946" dirty="0">
                <a:solidFill>
                  <a:srgbClr val="00B050"/>
                </a:solidFill>
                <a:latin typeface="Arial" panose="020B0604020202020204" pitchFamily="34" charset="0"/>
                <a:cs typeface="Arial" panose="020B0604020202020204" pitchFamily="34" charset="0"/>
              </a:rPr>
              <a:t>1) independently </a:t>
            </a:r>
            <a:r>
              <a:rPr lang="en-US" sz="2946" b="1" dirty="0">
                <a:solidFill>
                  <a:srgbClr val="00B050"/>
                </a:solidFill>
                <a:latin typeface="Arial" panose="020B0604020202020204" pitchFamily="34" charset="0"/>
                <a:cs typeface="Arial" panose="020B0604020202020204" pitchFamily="34" charset="0"/>
              </a:rPr>
              <a:t>set by a reference method</a:t>
            </a:r>
            <a:r>
              <a:rPr lang="en-US" sz="2946" dirty="0">
                <a:solidFill>
                  <a:srgbClr val="00B050"/>
                </a:solidFill>
                <a:latin typeface="Arial" panose="020B0604020202020204" pitchFamily="34" charset="0"/>
                <a:cs typeface="Arial" panose="020B0604020202020204" pitchFamily="34" charset="0"/>
              </a:rPr>
              <a:t>, or</a:t>
            </a:r>
          </a:p>
          <a:p>
            <a:pPr algn="just"/>
            <a:r>
              <a:rPr lang="en-US" sz="2946" dirty="0">
                <a:solidFill>
                  <a:srgbClr val="00B050"/>
                </a:solidFill>
                <a:latin typeface="Arial" panose="020B0604020202020204" pitchFamily="34" charset="0"/>
                <a:cs typeface="Arial" panose="020B0604020202020204" pitchFamily="34" charset="0"/>
              </a:rPr>
              <a:t>2) set by </a:t>
            </a:r>
            <a:r>
              <a:rPr lang="en-US" sz="2946" b="1" dirty="0">
                <a:solidFill>
                  <a:srgbClr val="00B050"/>
                </a:solidFill>
                <a:latin typeface="Arial" panose="020B0604020202020204" pitchFamily="34" charset="0"/>
                <a:cs typeface="Arial" panose="020B0604020202020204" pitchFamily="34" charset="0"/>
              </a:rPr>
              <a:t>overall</a:t>
            </a:r>
            <a:r>
              <a:rPr lang="en-US" sz="2946" dirty="0">
                <a:solidFill>
                  <a:srgbClr val="00B050"/>
                </a:solidFill>
                <a:latin typeface="Arial" panose="020B0604020202020204" pitchFamily="34" charset="0"/>
                <a:cs typeface="Arial" panose="020B0604020202020204" pitchFamily="34" charset="0"/>
              </a:rPr>
              <a:t> </a:t>
            </a:r>
            <a:r>
              <a:rPr lang="en-US" sz="2946" b="1" dirty="0">
                <a:solidFill>
                  <a:srgbClr val="00B050"/>
                </a:solidFill>
                <a:latin typeface="Arial" panose="020B0604020202020204" pitchFamily="34" charset="0"/>
                <a:cs typeface="Arial" panose="020B0604020202020204" pitchFamily="34" charset="0"/>
              </a:rPr>
              <a:t>consensus data</a:t>
            </a:r>
            <a:r>
              <a:rPr lang="en-US" sz="2946" dirty="0">
                <a:solidFill>
                  <a:srgbClr val="00B050"/>
                </a:solidFill>
                <a:latin typeface="Arial" panose="020B0604020202020204" pitchFamily="34" charset="0"/>
                <a:cs typeface="Arial" panose="020B0604020202020204" pitchFamily="34" charset="0"/>
              </a:rPr>
              <a:t>, and/or</a:t>
            </a:r>
          </a:p>
          <a:p>
            <a:pPr algn="just"/>
            <a:r>
              <a:rPr lang="en-US" sz="2946" dirty="0">
                <a:solidFill>
                  <a:srgbClr val="00B050"/>
                </a:solidFill>
                <a:latin typeface="Arial" panose="020B0604020202020204" pitchFamily="34" charset="0"/>
                <a:cs typeface="Arial" panose="020B0604020202020204" pitchFamily="34" charset="0"/>
              </a:rPr>
              <a:t>3) set by </a:t>
            </a:r>
            <a:r>
              <a:rPr lang="en-US" sz="2946" b="1" dirty="0">
                <a:solidFill>
                  <a:srgbClr val="00B050"/>
                </a:solidFill>
                <a:latin typeface="Arial" panose="020B0604020202020204" pitchFamily="34" charset="0"/>
                <a:cs typeface="Arial" panose="020B0604020202020204" pitchFamily="34" charset="0"/>
              </a:rPr>
              <a:t>method peer group consensus data</a:t>
            </a:r>
            <a:r>
              <a:rPr lang="en-US" sz="2946" dirty="0">
                <a:solidFill>
                  <a:srgbClr val="00B050"/>
                </a:solidFill>
                <a:latin typeface="Arial" panose="020B0604020202020204" pitchFamily="34" charset="0"/>
                <a:cs typeface="Arial" panose="020B0604020202020204" pitchFamily="34" charset="0"/>
              </a:rPr>
              <a:t>, or</a:t>
            </a:r>
          </a:p>
          <a:p>
            <a:pPr algn="just"/>
            <a:r>
              <a:rPr lang="en-US" sz="2946" dirty="0">
                <a:solidFill>
                  <a:srgbClr val="00B050"/>
                </a:solidFill>
                <a:latin typeface="Arial" panose="020B0604020202020204" pitchFamily="34" charset="0"/>
                <a:cs typeface="Arial" panose="020B0604020202020204" pitchFamily="34" charset="0"/>
              </a:rPr>
              <a:t>4) set by </a:t>
            </a:r>
            <a:r>
              <a:rPr lang="en-US" sz="2946" b="1" dirty="0">
                <a:solidFill>
                  <a:srgbClr val="00B050"/>
                </a:solidFill>
                <a:latin typeface="Arial" panose="020B0604020202020204" pitchFamily="34" charset="0"/>
                <a:cs typeface="Arial" panose="020B0604020202020204" pitchFamily="34" charset="0"/>
              </a:rPr>
              <a:t>a panel of experts</a:t>
            </a:r>
            <a:r>
              <a:rPr lang="en-US" sz="2946"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62</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1427149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9"/>
            <a:ext cx="8949361" cy="4533292"/>
          </a:xfrm>
        </p:spPr>
        <p:txBody>
          <a:bodyPr/>
          <a:lstStyle/>
          <a:p>
            <a:pPr algn="just"/>
            <a:r>
              <a:rPr lang="en-US" sz="2946" b="1" dirty="0">
                <a:latin typeface="Arial" panose="020B0604020202020204" pitchFamily="34" charset="0"/>
                <a:cs typeface="Arial" panose="020B0604020202020204" pitchFamily="34" charset="0"/>
              </a:rPr>
              <a:t>7.3.7.3 </a:t>
            </a:r>
            <a:r>
              <a:rPr lang="en-US" sz="2946" b="1" dirty="0">
                <a:solidFill>
                  <a:srgbClr val="00B050"/>
                </a:solidFill>
                <a:latin typeface="Arial" panose="020B0604020202020204" pitchFamily="34" charset="0"/>
                <a:cs typeface="Arial" panose="020B0604020202020204" pitchFamily="34" charset="0"/>
              </a:rPr>
              <a:t>External quality assessment (EQA) </a:t>
            </a:r>
            <a:r>
              <a:rPr lang="en-IN" sz="2946" baseline="30000" dirty="0">
                <a:solidFill>
                  <a:srgbClr val="FF0000"/>
                </a:solidFill>
                <a:latin typeface="Arial" panose="020B0604020202020204" pitchFamily="34" charset="0"/>
                <a:cs typeface="Arial" panose="020B0604020202020204" pitchFamily="34" charset="0"/>
              </a:rPr>
              <a:t>(5.6.3)</a:t>
            </a:r>
            <a:endParaRPr lang="en-US" sz="2946" dirty="0">
              <a:latin typeface="Arial" panose="020B0604020202020204" pitchFamily="34" charset="0"/>
              <a:cs typeface="Arial" panose="020B0604020202020204" pitchFamily="34" charset="0"/>
            </a:endParaRPr>
          </a:p>
          <a:p>
            <a:pPr algn="just"/>
            <a:r>
              <a:rPr lang="en-US" sz="2946" dirty="0">
                <a:solidFill>
                  <a:srgbClr val="00B050"/>
                </a:solidFill>
                <a:latin typeface="Arial" panose="020B0604020202020204" pitchFamily="34" charset="0"/>
                <a:cs typeface="Arial" panose="020B0604020202020204" pitchFamily="34" charset="0"/>
              </a:rPr>
              <a:t>NOTE 1 When method-independent target values are not available, consensus values can be used to determine whether deviations are laboratory-or method-specific</a:t>
            </a:r>
            <a:r>
              <a:rPr lang="en-US" sz="2946" dirty="0">
                <a:latin typeface="Arial" panose="020B0604020202020204" pitchFamily="34" charset="0"/>
                <a:cs typeface="Arial" panose="020B0604020202020204" pitchFamily="34" charset="0"/>
              </a:rPr>
              <a:t>.</a:t>
            </a:r>
          </a:p>
          <a:p>
            <a:pPr algn="just"/>
            <a:r>
              <a:rPr lang="en-US" sz="2946" dirty="0">
                <a:solidFill>
                  <a:srgbClr val="00B050"/>
                </a:solidFill>
                <a:latin typeface="Arial" panose="020B0604020202020204" pitchFamily="34" charset="0"/>
                <a:cs typeface="Arial" panose="020B0604020202020204" pitchFamily="34" charset="0"/>
              </a:rPr>
              <a:t>NOTE 2 Where commutability of EQA materials can hamper comparison between some methods, it can still be useful for comparisons to be made between methods for which it is commutable, rather than relying only on within-method comparisons</a:t>
            </a:r>
            <a:r>
              <a:rPr lang="en-US" sz="2946"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63</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34966063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9"/>
            <a:ext cx="8949361" cy="4533292"/>
          </a:xfrm>
        </p:spPr>
        <p:txBody>
          <a:bodyPr/>
          <a:lstStyle/>
          <a:p>
            <a:pPr algn="just"/>
            <a:r>
              <a:rPr lang="en-US" sz="2946" b="1" dirty="0">
                <a:latin typeface="Arial" panose="020B0604020202020204" pitchFamily="34" charset="0"/>
                <a:cs typeface="Arial" panose="020B0604020202020204" pitchFamily="34" charset="0"/>
              </a:rPr>
              <a:t>7.3.7.3 </a:t>
            </a:r>
            <a:r>
              <a:rPr lang="en-US" sz="2946" b="1" dirty="0">
                <a:solidFill>
                  <a:srgbClr val="00B050"/>
                </a:solidFill>
                <a:latin typeface="Arial" panose="020B0604020202020204" pitchFamily="34" charset="0"/>
                <a:cs typeface="Arial" panose="020B0604020202020204" pitchFamily="34" charset="0"/>
              </a:rPr>
              <a:t>External quality assessment (EQA) </a:t>
            </a:r>
            <a:r>
              <a:rPr lang="en-IN" sz="2946" baseline="30000" dirty="0">
                <a:solidFill>
                  <a:srgbClr val="FF0000"/>
                </a:solidFill>
                <a:latin typeface="Arial" panose="020B0604020202020204" pitchFamily="34" charset="0"/>
                <a:cs typeface="Arial" panose="020B0604020202020204" pitchFamily="34" charset="0"/>
              </a:rPr>
              <a:t>(5.6.3)</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f) When an EQA program is either not available, or </a:t>
            </a:r>
            <a:r>
              <a:rPr lang="en-US" sz="2946" dirty="0">
                <a:solidFill>
                  <a:srgbClr val="00B050"/>
                </a:solidFill>
                <a:latin typeface="Arial" panose="020B0604020202020204" pitchFamily="34" charset="0"/>
                <a:cs typeface="Arial" panose="020B0604020202020204" pitchFamily="34" charset="0"/>
              </a:rPr>
              <a:t>not considered suitable</a:t>
            </a:r>
            <a:r>
              <a:rPr lang="en-US" sz="2946" dirty="0">
                <a:latin typeface="Arial" panose="020B0604020202020204" pitchFamily="34" charset="0"/>
                <a:cs typeface="Arial" panose="020B0604020202020204" pitchFamily="34" charset="0"/>
              </a:rPr>
              <a:t>, the laboratory shall use </a:t>
            </a:r>
            <a:r>
              <a:rPr lang="en-US" sz="2946" b="1" dirty="0">
                <a:latin typeface="Arial" panose="020B0604020202020204" pitchFamily="34" charset="0"/>
                <a:cs typeface="Arial" panose="020B0604020202020204" pitchFamily="34" charset="0"/>
              </a:rPr>
              <a:t>alternative methodologies</a:t>
            </a:r>
            <a:r>
              <a:rPr lang="en-US" sz="2946" dirty="0">
                <a:latin typeface="Arial" panose="020B0604020202020204" pitchFamily="34" charset="0"/>
                <a:cs typeface="Arial" panose="020B0604020202020204" pitchFamily="34" charset="0"/>
              </a:rPr>
              <a:t> to monitor examination method performance. </a:t>
            </a:r>
            <a:r>
              <a:rPr lang="en-US" sz="2946" dirty="0">
                <a:solidFill>
                  <a:srgbClr val="00B050"/>
                </a:solidFill>
                <a:latin typeface="Arial" panose="020B0604020202020204" pitchFamily="34" charset="0"/>
                <a:cs typeface="Arial" panose="020B0604020202020204" pitchFamily="34" charset="0"/>
              </a:rPr>
              <a:t>The laboratory shall </a:t>
            </a:r>
            <a:r>
              <a:rPr lang="en-US" sz="2946" b="1" dirty="0">
                <a:solidFill>
                  <a:srgbClr val="00B050"/>
                </a:solidFill>
                <a:latin typeface="Arial" panose="020B0604020202020204" pitchFamily="34" charset="0"/>
                <a:cs typeface="Arial" panose="020B0604020202020204" pitchFamily="34" charset="0"/>
              </a:rPr>
              <a:t>justify the rationale</a:t>
            </a:r>
            <a:r>
              <a:rPr lang="en-US" sz="2946" dirty="0">
                <a:solidFill>
                  <a:srgbClr val="00B050"/>
                </a:solidFill>
                <a:latin typeface="Arial" panose="020B0604020202020204" pitchFamily="34" charset="0"/>
                <a:cs typeface="Arial" panose="020B0604020202020204" pitchFamily="34" charset="0"/>
              </a:rPr>
              <a:t> for the chosen alternative and provide evidence of its effectiveness</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(5.6.3.2 para 1)</a:t>
            </a:r>
            <a:endParaRPr lang="en-US" sz="2946" dirty="0">
              <a:latin typeface="Arial" panose="020B0604020202020204" pitchFamily="34" charset="0"/>
              <a:cs typeface="Arial" panose="020B0604020202020204" pitchFamily="34" charset="0"/>
            </a:endParaRPr>
          </a:p>
          <a:p>
            <a:pPr algn="just"/>
            <a:r>
              <a:rPr lang="en-IN" sz="2946" dirty="0">
                <a:latin typeface="Arial" panose="020B0604020202020204" pitchFamily="34" charset="0"/>
                <a:cs typeface="Arial" panose="020B0604020202020204" pitchFamily="34" charset="0"/>
              </a:rPr>
              <a:t>NOTE Acceptable alternatives include:</a:t>
            </a:r>
          </a:p>
          <a:p>
            <a:pPr algn="just"/>
            <a:r>
              <a:rPr lang="en-US" sz="2946" dirty="0">
                <a:latin typeface="Arial" panose="020B0604020202020204" pitchFamily="34" charset="0"/>
                <a:cs typeface="Arial" panose="020B0604020202020204" pitchFamily="34" charset="0"/>
              </a:rPr>
              <a:t>—</a:t>
            </a:r>
            <a:r>
              <a:rPr lang="en-US" sz="2946" b="1" dirty="0">
                <a:latin typeface="Arial" panose="020B0604020202020204" pitchFamily="34" charset="0"/>
                <a:cs typeface="Arial" panose="020B0604020202020204" pitchFamily="34" charset="0"/>
              </a:rPr>
              <a:t>participation in sample exchanges</a:t>
            </a:r>
            <a:r>
              <a:rPr lang="en-US" sz="2946" dirty="0">
                <a:latin typeface="Arial" panose="020B0604020202020204" pitchFamily="34" charset="0"/>
                <a:cs typeface="Arial" panose="020B0604020202020204" pitchFamily="34" charset="0"/>
              </a:rPr>
              <a:t> with other laboratories </a:t>
            </a:r>
            <a:r>
              <a:rPr lang="en-IN" sz="2946" baseline="30000" dirty="0">
                <a:solidFill>
                  <a:srgbClr val="FF0000"/>
                </a:solidFill>
                <a:latin typeface="Arial" panose="020B0604020202020204" pitchFamily="34" charset="0"/>
                <a:cs typeface="Arial" panose="020B0604020202020204" pitchFamily="34" charset="0"/>
              </a:rPr>
              <a:t>(5.6.3.2 Note 4)</a:t>
            </a:r>
            <a:r>
              <a:rPr lang="en-US" sz="2946"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64</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4114753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9"/>
            <a:ext cx="8949361" cy="4079963"/>
          </a:xfrm>
        </p:spPr>
        <p:txBody>
          <a:bodyPr/>
          <a:lstStyle/>
          <a:p>
            <a:pPr algn="just"/>
            <a:r>
              <a:rPr lang="en-US" sz="2946" b="1" dirty="0">
                <a:latin typeface="Arial" panose="020B0604020202020204" pitchFamily="34" charset="0"/>
                <a:cs typeface="Arial" panose="020B0604020202020204" pitchFamily="34" charset="0"/>
              </a:rPr>
              <a:t>7.3.7.3 External quality assessment (EQA) </a:t>
            </a:r>
            <a:r>
              <a:rPr lang="en-IN" sz="2946" baseline="30000" dirty="0">
                <a:solidFill>
                  <a:srgbClr val="FF0000"/>
                </a:solidFill>
                <a:latin typeface="Arial" panose="020B0604020202020204" pitchFamily="34" charset="0"/>
                <a:cs typeface="Arial" panose="020B0604020202020204" pitchFamily="34" charset="0"/>
              </a:rPr>
              <a:t>(5.6.3)</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—interlaboratory comparisons of the results of the examination of </a:t>
            </a:r>
            <a:r>
              <a:rPr lang="en-US" sz="2946" b="1" dirty="0">
                <a:latin typeface="Arial" panose="020B0604020202020204" pitchFamily="34" charset="0"/>
                <a:cs typeface="Arial" panose="020B0604020202020204" pitchFamily="34" charset="0"/>
              </a:rPr>
              <a:t>identical IQC materials</a:t>
            </a:r>
            <a:r>
              <a:rPr lang="en-US" sz="2946" dirty="0">
                <a:latin typeface="Arial" panose="020B0604020202020204" pitchFamily="34" charset="0"/>
                <a:cs typeface="Arial" panose="020B0604020202020204" pitchFamily="34" charset="0"/>
              </a:rPr>
              <a:t>, which evaluates individual  laboratory IQC results against pooled results from participants using the same IQC material </a:t>
            </a:r>
            <a:r>
              <a:rPr lang="en-IN" sz="2946" baseline="30000" dirty="0">
                <a:solidFill>
                  <a:srgbClr val="FF0000"/>
                </a:solidFill>
                <a:latin typeface="Arial" panose="020B0604020202020204" pitchFamily="34" charset="0"/>
                <a:cs typeface="Arial" panose="020B0604020202020204" pitchFamily="34" charset="0"/>
              </a:rPr>
              <a:t>(5.6.3.2 Note 5)</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a:t>
            </a:r>
            <a:r>
              <a:rPr lang="en-US" sz="2946" dirty="0">
                <a:solidFill>
                  <a:srgbClr val="00B050"/>
                </a:solidFill>
                <a:latin typeface="Arial" panose="020B0604020202020204" pitchFamily="34" charset="0"/>
                <a:cs typeface="Arial" panose="020B0604020202020204" pitchFamily="34" charset="0"/>
              </a:rPr>
              <a:t>analysis of </a:t>
            </a:r>
            <a:r>
              <a:rPr lang="en-US" sz="2946" b="1" dirty="0">
                <a:solidFill>
                  <a:srgbClr val="00B050"/>
                </a:solidFill>
                <a:latin typeface="Arial" panose="020B0604020202020204" pitchFamily="34" charset="0"/>
                <a:cs typeface="Arial" panose="020B0604020202020204" pitchFamily="34" charset="0"/>
              </a:rPr>
              <a:t>a different lot</a:t>
            </a:r>
            <a:r>
              <a:rPr lang="en-US" sz="2946" dirty="0">
                <a:solidFill>
                  <a:srgbClr val="00B050"/>
                </a:solidFill>
                <a:latin typeface="Arial" panose="020B0604020202020204" pitchFamily="34" charset="0"/>
                <a:cs typeface="Arial" panose="020B0604020202020204" pitchFamily="34" charset="0"/>
              </a:rPr>
              <a:t> number of the manufacturer's </a:t>
            </a:r>
            <a:r>
              <a:rPr lang="en-US" sz="2946" b="1" dirty="0">
                <a:solidFill>
                  <a:srgbClr val="00B050"/>
                </a:solidFill>
                <a:latin typeface="Arial" panose="020B0604020202020204" pitchFamily="34" charset="0"/>
                <a:cs typeface="Arial" panose="020B0604020202020204" pitchFamily="34" charset="0"/>
              </a:rPr>
              <a:t>end-user calibrator</a:t>
            </a:r>
            <a:r>
              <a:rPr lang="en-US" sz="2946" dirty="0">
                <a:solidFill>
                  <a:srgbClr val="00B050"/>
                </a:solidFill>
                <a:latin typeface="Arial" panose="020B0604020202020204" pitchFamily="34" charset="0"/>
                <a:cs typeface="Arial" panose="020B0604020202020204" pitchFamily="34" charset="0"/>
              </a:rPr>
              <a:t> or the manufacturer’s </a:t>
            </a:r>
            <a:r>
              <a:rPr lang="en-US" sz="2946" b="1" dirty="0">
                <a:solidFill>
                  <a:srgbClr val="00B050"/>
                </a:solidFill>
                <a:latin typeface="Arial" panose="020B0604020202020204" pitchFamily="34" charset="0"/>
                <a:cs typeface="Arial" panose="020B0604020202020204" pitchFamily="34" charset="0"/>
              </a:rPr>
              <a:t>trueness control material</a:t>
            </a:r>
            <a:r>
              <a:rPr lang="en-US" sz="2946"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65</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8943072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9"/>
            <a:ext cx="8949361" cy="4986622"/>
          </a:xfrm>
        </p:spPr>
        <p:txBody>
          <a:bodyPr/>
          <a:lstStyle/>
          <a:p>
            <a:pPr algn="just"/>
            <a:r>
              <a:rPr lang="en-US" sz="2946" b="1" dirty="0">
                <a:latin typeface="Arial" panose="020B0604020202020204" pitchFamily="34" charset="0"/>
                <a:cs typeface="Arial" panose="020B0604020202020204" pitchFamily="34" charset="0"/>
              </a:rPr>
              <a:t>7.3.7.3 </a:t>
            </a:r>
            <a:r>
              <a:rPr lang="en-US" sz="2946" b="1" dirty="0">
                <a:solidFill>
                  <a:srgbClr val="00B050"/>
                </a:solidFill>
                <a:latin typeface="Arial" panose="020B0604020202020204" pitchFamily="34" charset="0"/>
                <a:cs typeface="Arial" panose="020B0604020202020204" pitchFamily="34" charset="0"/>
              </a:rPr>
              <a:t>External quality assessment (EQA) </a:t>
            </a:r>
            <a:r>
              <a:rPr lang="en-IN" sz="2946" baseline="30000" dirty="0">
                <a:solidFill>
                  <a:srgbClr val="FF0000"/>
                </a:solidFill>
                <a:latin typeface="Arial" panose="020B0604020202020204" pitchFamily="34" charset="0"/>
                <a:cs typeface="Arial" panose="020B0604020202020204" pitchFamily="34" charset="0"/>
              </a:rPr>
              <a:t>(5.6.3)</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a:t>
            </a:r>
            <a:r>
              <a:rPr lang="en-US" sz="2946" dirty="0">
                <a:solidFill>
                  <a:srgbClr val="00B050"/>
                </a:solidFill>
                <a:latin typeface="Arial" panose="020B0604020202020204" pitchFamily="34" charset="0"/>
                <a:cs typeface="Arial" panose="020B0604020202020204" pitchFamily="34" charset="0"/>
              </a:rPr>
              <a:t>analysis of microbiological organisms using </a:t>
            </a:r>
            <a:r>
              <a:rPr lang="en-US" sz="2946" b="1" dirty="0">
                <a:solidFill>
                  <a:srgbClr val="00B050"/>
                </a:solidFill>
                <a:latin typeface="Arial" panose="020B0604020202020204" pitchFamily="34" charset="0"/>
                <a:cs typeface="Arial" panose="020B0604020202020204" pitchFamily="34" charset="0"/>
              </a:rPr>
              <a:t>split/ blind testing</a:t>
            </a:r>
            <a:r>
              <a:rPr lang="en-US" sz="2946" dirty="0">
                <a:solidFill>
                  <a:srgbClr val="00B050"/>
                </a:solidFill>
                <a:latin typeface="Arial" panose="020B0604020202020204" pitchFamily="34" charset="0"/>
                <a:cs typeface="Arial" panose="020B0604020202020204" pitchFamily="34" charset="0"/>
              </a:rPr>
              <a:t> of the same clinical sample by </a:t>
            </a:r>
            <a:r>
              <a:rPr lang="en-US" sz="2946" b="1" dirty="0">
                <a:solidFill>
                  <a:srgbClr val="00B050"/>
                </a:solidFill>
                <a:latin typeface="Arial" panose="020B0604020202020204" pitchFamily="34" charset="0"/>
                <a:cs typeface="Arial" panose="020B0604020202020204" pitchFamily="34" charset="0"/>
              </a:rPr>
              <a:t>at least two </a:t>
            </a:r>
            <a:r>
              <a:rPr lang="en-US" sz="2946" dirty="0">
                <a:solidFill>
                  <a:srgbClr val="00B050"/>
                </a:solidFill>
                <a:latin typeface="Arial" panose="020B0604020202020204" pitchFamily="34" charset="0"/>
                <a:cs typeface="Arial" panose="020B0604020202020204" pitchFamily="34" charset="0"/>
              </a:rPr>
              <a:t>persons, or on at-least </a:t>
            </a:r>
            <a:r>
              <a:rPr lang="en-US" sz="2946" b="1" dirty="0">
                <a:solidFill>
                  <a:srgbClr val="00B050"/>
                </a:solidFill>
                <a:latin typeface="Arial" panose="020B0604020202020204" pitchFamily="34" charset="0"/>
                <a:cs typeface="Arial" panose="020B0604020202020204" pitchFamily="34" charset="0"/>
              </a:rPr>
              <a:t>two</a:t>
            </a:r>
            <a:r>
              <a:rPr lang="en-US" sz="2946" dirty="0">
                <a:solidFill>
                  <a:srgbClr val="00B050"/>
                </a:solidFill>
                <a:latin typeface="Arial" panose="020B0604020202020204" pitchFamily="34" charset="0"/>
                <a:cs typeface="Arial" panose="020B0604020202020204" pitchFamily="34" charset="0"/>
              </a:rPr>
              <a:t> analyzers, or by at least </a:t>
            </a:r>
            <a:r>
              <a:rPr lang="en-US" sz="2946" b="1" dirty="0">
                <a:solidFill>
                  <a:srgbClr val="00B050"/>
                </a:solidFill>
                <a:latin typeface="Arial" panose="020B0604020202020204" pitchFamily="34" charset="0"/>
                <a:cs typeface="Arial" panose="020B0604020202020204" pitchFamily="34" charset="0"/>
              </a:rPr>
              <a:t>two</a:t>
            </a:r>
            <a:r>
              <a:rPr lang="en-US" sz="2946" dirty="0">
                <a:solidFill>
                  <a:srgbClr val="00B050"/>
                </a:solidFill>
                <a:latin typeface="Arial" panose="020B0604020202020204" pitchFamily="34" charset="0"/>
                <a:cs typeface="Arial" panose="020B0604020202020204" pitchFamily="34" charset="0"/>
              </a:rPr>
              <a:t> methods</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—analysis of </a:t>
            </a:r>
            <a:r>
              <a:rPr lang="en-US" sz="2946" b="1" dirty="0">
                <a:latin typeface="Arial" panose="020B0604020202020204" pitchFamily="34" charset="0"/>
                <a:cs typeface="Arial" panose="020B0604020202020204" pitchFamily="34" charset="0"/>
              </a:rPr>
              <a:t>reference materials</a:t>
            </a:r>
            <a:r>
              <a:rPr lang="en-US" sz="2946" dirty="0">
                <a:latin typeface="Arial" panose="020B0604020202020204" pitchFamily="34" charset="0"/>
                <a:cs typeface="Arial" panose="020B0604020202020204" pitchFamily="34" charset="0"/>
              </a:rPr>
              <a:t> considered to be commutable with patient samples </a:t>
            </a:r>
            <a:r>
              <a:rPr lang="en-IN" sz="2946" baseline="30000" dirty="0">
                <a:solidFill>
                  <a:srgbClr val="FF0000"/>
                </a:solidFill>
                <a:latin typeface="Arial" panose="020B0604020202020204" pitchFamily="34" charset="0"/>
                <a:cs typeface="Arial" panose="020B0604020202020204" pitchFamily="34" charset="0"/>
              </a:rPr>
              <a:t>(5.6.3.2 Note 1)</a:t>
            </a:r>
            <a:r>
              <a:rPr lang="en-US" sz="2946" dirty="0">
                <a:latin typeface="Arial" panose="020B0604020202020204" pitchFamily="34" charset="0"/>
                <a:cs typeface="Arial" panose="020B0604020202020204" pitchFamily="34" charset="0"/>
              </a:rPr>
              <a:t>;</a:t>
            </a:r>
          </a:p>
          <a:p>
            <a:pPr algn="just"/>
            <a:r>
              <a:rPr lang="en-IN" sz="2946" dirty="0">
                <a:latin typeface="Arial" panose="020B0604020202020204" pitchFamily="34" charset="0"/>
                <a:cs typeface="Arial" panose="020B0604020202020204" pitchFamily="34" charset="0"/>
              </a:rPr>
              <a:t>—</a:t>
            </a:r>
            <a:r>
              <a:rPr lang="en-IN" sz="2946" b="1" dirty="0">
                <a:solidFill>
                  <a:srgbClr val="00B050"/>
                </a:solidFill>
                <a:latin typeface="Arial" panose="020B0604020202020204" pitchFamily="34" charset="0"/>
                <a:cs typeface="Arial" panose="020B0604020202020204" pitchFamily="34" charset="0"/>
              </a:rPr>
              <a:t>clinical correlation studies</a:t>
            </a:r>
            <a:r>
              <a:rPr lang="en-IN"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—materials from </a:t>
            </a:r>
            <a:r>
              <a:rPr lang="en-US" sz="2946" b="1" dirty="0">
                <a:latin typeface="Arial" panose="020B0604020202020204" pitchFamily="34" charset="0"/>
                <a:cs typeface="Arial" panose="020B0604020202020204" pitchFamily="34" charset="0"/>
              </a:rPr>
              <a:t>cell and tissue repositories</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(5.6.3.2 Note 3)</a:t>
            </a:r>
            <a:r>
              <a:rPr lang="en-US" sz="2946" dirty="0">
                <a:latin typeface="Arial" panose="020B0604020202020204" pitchFamily="34" charset="0"/>
                <a:cs typeface="Arial" panose="020B0604020202020204" pitchFamily="34" charset="0"/>
              </a:rPr>
              <a:t>. </a:t>
            </a: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66</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13225647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9"/>
            <a:ext cx="8949361" cy="4533292"/>
          </a:xfrm>
        </p:spPr>
        <p:txBody>
          <a:bodyPr/>
          <a:lstStyle/>
          <a:p>
            <a:pPr algn="just"/>
            <a:r>
              <a:rPr lang="en-US" sz="2946" b="1" dirty="0">
                <a:latin typeface="Arial" panose="020B0604020202020204" pitchFamily="34" charset="0"/>
                <a:cs typeface="Arial" panose="020B0604020202020204" pitchFamily="34" charset="0"/>
              </a:rPr>
              <a:t>7.3.7.3 </a:t>
            </a:r>
            <a:r>
              <a:rPr lang="en-US" sz="2946" b="1" dirty="0">
                <a:solidFill>
                  <a:srgbClr val="00B050"/>
                </a:solidFill>
                <a:latin typeface="Arial" panose="020B0604020202020204" pitchFamily="34" charset="0"/>
                <a:cs typeface="Arial" panose="020B0604020202020204" pitchFamily="34" charset="0"/>
              </a:rPr>
              <a:t>External quality assessment (EQA) </a:t>
            </a:r>
            <a:r>
              <a:rPr lang="en-IN" sz="2946" baseline="30000" dirty="0">
                <a:solidFill>
                  <a:srgbClr val="FF0000"/>
                </a:solidFill>
                <a:latin typeface="Arial" panose="020B0604020202020204" pitchFamily="34" charset="0"/>
                <a:cs typeface="Arial" panose="020B0604020202020204" pitchFamily="34" charset="0"/>
              </a:rPr>
              <a:t>(5.6.3)</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g) EQA data shall be </a:t>
            </a:r>
            <a:r>
              <a:rPr lang="en-US" sz="2946" b="1" dirty="0">
                <a:latin typeface="Arial" panose="020B0604020202020204" pitchFamily="34" charset="0"/>
                <a:cs typeface="Arial" panose="020B0604020202020204" pitchFamily="34" charset="0"/>
              </a:rPr>
              <a:t>reviewed</a:t>
            </a:r>
            <a:r>
              <a:rPr lang="en-US" sz="2946" dirty="0">
                <a:latin typeface="Arial" panose="020B0604020202020204" pitchFamily="34" charset="0"/>
                <a:cs typeface="Arial" panose="020B0604020202020204" pitchFamily="34" charset="0"/>
              </a:rPr>
              <a:t> </a:t>
            </a:r>
            <a:r>
              <a:rPr lang="en-US" sz="2946" dirty="0">
                <a:solidFill>
                  <a:srgbClr val="00B050"/>
                </a:solidFill>
                <a:latin typeface="Arial" panose="020B0604020202020204" pitchFamily="34" charset="0"/>
                <a:cs typeface="Arial" panose="020B0604020202020204" pitchFamily="34" charset="0"/>
              </a:rPr>
              <a:t>at </a:t>
            </a:r>
            <a:r>
              <a:rPr lang="en-US" sz="2946" b="1" dirty="0">
                <a:solidFill>
                  <a:srgbClr val="00B050"/>
                </a:solidFill>
                <a:latin typeface="Arial" panose="020B0604020202020204" pitchFamily="34" charset="0"/>
                <a:cs typeface="Arial" panose="020B0604020202020204" pitchFamily="34" charset="0"/>
              </a:rPr>
              <a:t>regular intervals</a:t>
            </a:r>
            <a:r>
              <a:rPr lang="en-US" sz="2946" dirty="0">
                <a:solidFill>
                  <a:srgbClr val="00B050"/>
                </a:solidFill>
                <a:latin typeface="Arial" panose="020B0604020202020204" pitchFamily="34" charset="0"/>
                <a:cs typeface="Arial" panose="020B0604020202020204" pitchFamily="34" charset="0"/>
              </a:rPr>
              <a:t> with </a:t>
            </a:r>
            <a:r>
              <a:rPr lang="en-US" sz="2946" b="1" dirty="0">
                <a:solidFill>
                  <a:srgbClr val="00B050"/>
                </a:solidFill>
                <a:latin typeface="Arial" panose="020B0604020202020204" pitchFamily="34" charset="0"/>
                <a:cs typeface="Arial" panose="020B0604020202020204" pitchFamily="34" charset="0"/>
              </a:rPr>
              <a:t>pre-defined acceptability criteria</a:t>
            </a:r>
            <a:r>
              <a:rPr lang="en-US" sz="2946" dirty="0">
                <a:solidFill>
                  <a:srgbClr val="00B050"/>
                </a:solidFill>
                <a:latin typeface="Arial" panose="020B0604020202020204" pitchFamily="34" charset="0"/>
                <a:cs typeface="Arial" panose="020B0604020202020204" pitchFamily="34" charset="0"/>
              </a:rPr>
              <a:t>, </a:t>
            </a:r>
            <a:r>
              <a:rPr lang="en-US" sz="2946" b="1" dirty="0">
                <a:solidFill>
                  <a:srgbClr val="00B050"/>
                </a:solidFill>
                <a:latin typeface="Arial" panose="020B0604020202020204" pitchFamily="34" charset="0"/>
                <a:cs typeface="Arial" panose="020B0604020202020204" pitchFamily="34" charset="0"/>
              </a:rPr>
              <a:t>in a time frame</a:t>
            </a:r>
            <a:r>
              <a:rPr lang="en-US" sz="2946" dirty="0">
                <a:solidFill>
                  <a:srgbClr val="00B050"/>
                </a:solidFill>
                <a:latin typeface="Arial" panose="020B0604020202020204" pitchFamily="34" charset="0"/>
                <a:cs typeface="Arial" panose="020B0604020202020204" pitchFamily="34" charset="0"/>
              </a:rPr>
              <a:t> which allows for a </a:t>
            </a:r>
            <a:r>
              <a:rPr lang="en-US" sz="2946" b="1" dirty="0">
                <a:solidFill>
                  <a:srgbClr val="00B050"/>
                </a:solidFill>
                <a:latin typeface="Arial" panose="020B0604020202020204" pitchFamily="34" charset="0"/>
                <a:cs typeface="Arial" panose="020B0604020202020204" pitchFamily="34" charset="0"/>
              </a:rPr>
              <a:t>meaningful indication</a:t>
            </a:r>
            <a:r>
              <a:rPr lang="en-US" sz="2946" dirty="0">
                <a:solidFill>
                  <a:srgbClr val="00B050"/>
                </a:solidFill>
                <a:latin typeface="Arial" panose="020B0604020202020204" pitchFamily="34" charset="0"/>
                <a:cs typeface="Arial" panose="020B0604020202020204" pitchFamily="34" charset="0"/>
              </a:rPr>
              <a:t> of current performance</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(5.6.3.4 para 1)</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h) Where EQA results </a:t>
            </a:r>
            <a:r>
              <a:rPr lang="en-US" sz="2946" b="1" dirty="0">
                <a:latin typeface="Arial" panose="020B0604020202020204" pitchFamily="34" charset="0"/>
                <a:cs typeface="Arial" panose="020B0604020202020204" pitchFamily="34" charset="0"/>
              </a:rPr>
              <a:t>fall outside</a:t>
            </a:r>
            <a:r>
              <a:rPr lang="en-US" sz="2946" dirty="0">
                <a:latin typeface="Arial" panose="020B0604020202020204" pitchFamily="34" charset="0"/>
                <a:cs typeface="Arial" panose="020B0604020202020204" pitchFamily="34" charset="0"/>
              </a:rPr>
              <a:t> specified acceptability criteria, appropriate action shall be taken (see 8.7), </a:t>
            </a:r>
            <a:r>
              <a:rPr lang="en-US" sz="2946" dirty="0">
                <a:solidFill>
                  <a:srgbClr val="00B050"/>
                </a:solidFill>
                <a:latin typeface="Arial" panose="020B0604020202020204" pitchFamily="34" charset="0"/>
                <a:cs typeface="Arial" panose="020B0604020202020204" pitchFamily="34" charset="0"/>
              </a:rPr>
              <a:t>including an </a:t>
            </a:r>
            <a:r>
              <a:rPr lang="en-US" sz="2946" b="1" dirty="0">
                <a:solidFill>
                  <a:srgbClr val="00B050"/>
                </a:solidFill>
                <a:latin typeface="Arial" panose="020B0604020202020204" pitchFamily="34" charset="0"/>
                <a:cs typeface="Arial" panose="020B0604020202020204" pitchFamily="34" charset="0"/>
              </a:rPr>
              <a:t>assessment of whether</a:t>
            </a:r>
            <a:r>
              <a:rPr lang="en-US" sz="2946" dirty="0">
                <a:solidFill>
                  <a:srgbClr val="00B050"/>
                </a:solidFill>
                <a:latin typeface="Arial" panose="020B0604020202020204" pitchFamily="34" charset="0"/>
                <a:cs typeface="Arial" panose="020B0604020202020204" pitchFamily="34" charset="0"/>
              </a:rPr>
              <a:t> the non-conformance is </a:t>
            </a:r>
            <a:r>
              <a:rPr lang="en-US" sz="2946" b="1" dirty="0">
                <a:solidFill>
                  <a:srgbClr val="00B050"/>
                </a:solidFill>
                <a:latin typeface="Arial" panose="020B0604020202020204" pitchFamily="34" charset="0"/>
                <a:cs typeface="Arial" panose="020B0604020202020204" pitchFamily="34" charset="0"/>
              </a:rPr>
              <a:t>clinically significant</a:t>
            </a:r>
            <a:r>
              <a:rPr lang="en-US" sz="2946" dirty="0">
                <a:solidFill>
                  <a:srgbClr val="00B050"/>
                </a:solidFill>
                <a:latin typeface="Arial" panose="020B0604020202020204" pitchFamily="34" charset="0"/>
                <a:cs typeface="Arial" panose="020B0604020202020204" pitchFamily="34" charset="0"/>
              </a:rPr>
              <a:t> as it relates to patient samples</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(5.6.3.4 para 2)</a:t>
            </a:r>
            <a:endParaRPr lang="en-US"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67</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185715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8"/>
            <a:ext cx="8949361" cy="3173305"/>
          </a:xfrm>
        </p:spPr>
        <p:txBody>
          <a:bodyPr/>
          <a:lstStyle/>
          <a:p>
            <a:pPr algn="just"/>
            <a:r>
              <a:rPr lang="en-US" sz="2946" b="1" dirty="0">
                <a:latin typeface="Arial" panose="020B0604020202020204" pitchFamily="34" charset="0"/>
                <a:cs typeface="Arial" panose="020B0604020202020204" pitchFamily="34" charset="0"/>
              </a:rPr>
              <a:t>7.3.7.3 </a:t>
            </a:r>
            <a:r>
              <a:rPr lang="en-US" sz="2946" b="1" dirty="0">
                <a:solidFill>
                  <a:srgbClr val="00B050"/>
                </a:solidFill>
                <a:latin typeface="Arial" panose="020B0604020202020204" pitchFamily="34" charset="0"/>
                <a:cs typeface="Arial" panose="020B0604020202020204" pitchFamily="34" charset="0"/>
              </a:rPr>
              <a:t>External quality assessment (EQA</a:t>
            </a:r>
            <a:r>
              <a:rPr lang="en-US" sz="2946" b="1"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(5.6.3)</a:t>
            </a:r>
            <a:endParaRPr lang="en-US" sz="2946" dirty="0">
              <a:latin typeface="Arial" panose="020B0604020202020204" pitchFamily="34" charset="0"/>
              <a:cs typeface="Arial" panose="020B0604020202020204" pitchFamily="34" charset="0"/>
            </a:endParaRPr>
          </a:p>
          <a:p>
            <a:pPr algn="just"/>
            <a:r>
              <a:rPr lang="en-US" sz="2946" dirty="0" err="1">
                <a:latin typeface="Arial" panose="020B0604020202020204" pitchFamily="34" charset="0"/>
                <a:cs typeface="Arial" panose="020B0604020202020204" pitchFamily="34" charset="0"/>
              </a:rPr>
              <a:t>i</a:t>
            </a:r>
            <a:r>
              <a:rPr lang="en-US" sz="2946" dirty="0">
                <a:latin typeface="Arial" panose="020B0604020202020204" pitchFamily="34" charset="0"/>
                <a:cs typeface="Arial" panose="020B0604020202020204" pitchFamily="34" charset="0"/>
              </a:rPr>
              <a:t>) </a:t>
            </a:r>
            <a:r>
              <a:rPr lang="en-US" sz="2946" dirty="0">
                <a:solidFill>
                  <a:srgbClr val="00B050"/>
                </a:solidFill>
                <a:latin typeface="Arial" panose="020B0604020202020204" pitchFamily="34" charset="0"/>
                <a:cs typeface="Arial" panose="020B0604020202020204" pitchFamily="34" charset="0"/>
              </a:rPr>
              <a:t>Where it is determined that the impact is clinically significant, </a:t>
            </a:r>
            <a:r>
              <a:rPr lang="en-US" sz="2946" b="1" dirty="0">
                <a:solidFill>
                  <a:srgbClr val="00B050"/>
                </a:solidFill>
                <a:latin typeface="Arial" panose="020B0604020202020204" pitchFamily="34" charset="0"/>
                <a:cs typeface="Arial" panose="020B0604020202020204" pitchFamily="34" charset="0"/>
              </a:rPr>
              <a:t>a review of patient results</a:t>
            </a:r>
            <a:r>
              <a:rPr lang="en-US" sz="2946" dirty="0">
                <a:solidFill>
                  <a:srgbClr val="00B050"/>
                </a:solidFill>
                <a:latin typeface="Arial" panose="020B0604020202020204" pitchFamily="34" charset="0"/>
                <a:cs typeface="Arial" panose="020B0604020202020204" pitchFamily="34" charset="0"/>
              </a:rPr>
              <a:t> that could have been affected and </a:t>
            </a:r>
            <a:r>
              <a:rPr lang="en-US" sz="2946" b="1" dirty="0">
                <a:solidFill>
                  <a:srgbClr val="00B050"/>
                </a:solidFill>
                <a:latin typeface="Arial" panose="020B0604020202020204" pitchFamily="34" charset="0"/>
                <a:cs typeface="Arial" panose="020B0604020202020204" pitchFamily="34" charset="0"/>
              </a:rPr>
              <a:t>the need for amendment</a:t>
            </a:r>
            <a:r>
              <a:rPr lang="en-US" sz="2946" dirty="0">
                <a:solidFill>
                  <a:srgbClr val="00B050"/>
                </a:solidFill>
                <a:latin typeface="Arial" panose="020B0604020202020204" pitchFamily="34" charset="0"/>
                <a:cs typeface="Arial" panose="020B0604020202020204" pitchFamily="34" charset="0"/>
              </a:rPr>
              <a:t> shall be considered and </a:t>
            </a:r>
            <a:r>
              <a:rPr lang="en-US" sz="2946" b="1" dirty="0">
                <a:solidFill>
                  <a:srgbClr val="00B050"/>
                </a:solidFill>
                <a:latin typeface="Arial" panose="020B0604020202020204" pitchFamily="34" charset="0"/>
                <a:cs typeface="Arial" panose="020B0604020202020204" pitchFamily="34" charset="0"/>
              </a:rPr>
              <a:t>users advised</a:t>
            </a:r>
            <a:r>
              <a:rPr lang="en-US" sz="2946" dirty="0">
                <a:solidFill>
                  <a:srgbClr val="00B050"/>
                </a:solidFill>
                <a:latin typeface="Arial" panose="020B0604020202020204" pitchFamily="34" charset="0"/>
                <a:cs typeface="Arial" panose="020B0604020202020204" pitchFamily="34" charset="0"/>
              </a:rPr>
              <a:t> as appropriate</a:t>
            </a:r>
            <a:r>
              <a:rPr lang="en-US" sz="2946" dirty="0">
                <a:latin typeface="Arial" panose="020B0604020202020204" pitchFamily="34" charset="0"/>
                <a:cs typeface="Arial" panose="020B0604020202020204" pitchFamily="34" charset="0"/>
              </a:rPr>
              <a:t>.</a:t>
            </a: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68</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3319024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9"/>
            <a:ext cx="8949361" cy="3173305"/>
          </a:xfrm>
        </p:spPr>
        <p:txBody>
          <a:bodyPr/>
          <a:lstStyle/>
          <a:p>
            <a:pPr algn="just"/>
            <a:r>
              <a:rPr lang="en-US" sz="2946" b="1" dirty="0">
                <a:latin typeface="Arial" panose="020B0604020202020204" pitchFamily="34" charset="0"/>
                <a:cs typeface="Arial" panose="020B0604020202020204" pitchFamily="34" charset="0"/>
              </a:rPr>
              <a:t>7.3.7.4 Comparability of examination results </a:t>
            </a:r>
            <a:r>
              <a:rPr lang="en-IN" sz="2946" baseline="30000" dirty="0">
                <a:solidFill>
                  <a:srgbClr val="FF0000"/>
                </a:solidFill>
                <a:latin typeface="Arial" panose="020B0604020202020204" pitchFamily="34" charset="0"/>
                <a:cs typeface="Arial" panose="020B0604020202020204" pitchFamily="34" charset="0"/>
              </a:rPr>
              <a:t>(5.6.4)</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a) When either </a:t>
            </a:r>
            <a:r>
              <a:rPr lang="en-US" sz="2946" b="1" dirty="0">
                <a:latin typeface="Arial" panose="020B0604020202020204" pitchFamily="34" charset="0"/>
                <a:cs typeface="Arial" panose="020B0604020202020204" pitchFamily="34" charset="0"/>
              </a:rPr>
              <a:t>different methods</a:t>
            </a:r>
            <a:r>
              <a:rPr lang="en-US" sz="2946" dirty="0">
                <a:latin typeface="Arial" panose="020B0604020202020204" pitchFamily="34" charset="0"/>
                <a:cs typeface="Arial" panose="020B0604020202020204" pitchFamily="34" charset="0"/>
              </a:rPr>
              <a:t> or </a:t>
            </a:r>
            <a:r>
              <a:rPr lang="en-US" sz="2946" b="1" dirty="0">
                <a:latin typeface="Arial" panose="020B0604020202020204" pitchFamily="34" charset="0"/>
                <a:cs typeface="Arial" panose="020B0604020202020204" pitchFamily="34" charset="0"/>
              </a:rPr>
              <a:t>equipment</a:t>
            </a:r>
            <a:r>
              <a:rPr lang="en-US" sz="2946" dirty="0">
                <a:latin typeface="Arial" panose="020B0604020202020204" pitchFamily="34" charset="0"/>
                <a:cs typeface="Arial" panose="020B0604020202020204" pitchFamily="34" charset="0"/>
              </a:rPr>
              <a:t>, or both, are used for an examination, and/or the examination is performed at a </a:t>
            </a:r>
            <a:r>
              <a:rPr lang="en-US" sz="2946" b="1" dirty="0">
                <a:latin typeface="Arial" panose="020B0604020202020204" pitchFamily="34" charset="0"/>
                <a:cs typeface="Arial" panose="020B0604020202020204" pitchFamily="34" charset="0"/>
              </a:rPr>
              <a:t>different site</a:t>
            </a:r>
            <a:r>
              <a:rPr lang="en-US" sz="2946" dirty="0">
                <a:latin typeface="Arial" panose="020B0604020202020204" pitchFamily="34" charset="0"/>
                <a:cs typeface="Arial" panose="020B0604020202020204" pitchFamily="34" charset="0"/>
              </a:rPr>
              <a:t>, a procedure for establishing the comparability of results for patient samples </a:t>
            </a:r>
            <a:r>
              <a:rPr lang="en-US" sz="2946" b="1" dirty="0">
                <a:latin typeface="Arial" panose="020B0604020202020204" pitchFamily="34" charset="0"/>
                <a:cs typeface="Arial" panose="020B0604020202020204" pitchFamily="34" charset="0"/>
              </a:rPr>
              <a:t>throughout the clinically significant intervals</a:t>
            </a:r>
            <a:r>
              <a:rPr lang="en-US" sz="2946" dirty="0">
                <a:latin typeface="Arial" panose="020B0604020202020204" pitchFamily="34" charset="0"/>
                <a:cs typeface="Arial" panose="020B0604020202020204" pitchFamily="34" charset="0"/>
              </a:rPr>
              <a:t> shall be specified.</a:t>
            </a:r>
            <a:r>
              <a:rPr lang="en-IN" sz="2946" baseline="30000" dirty="0">
                <a:solidFill>
                  <a:srgbClr val="FF0000"/>
                </a:solidFill>
                <a:latin typeface="Arial" panose="020B0604020202020204" pitchFamily="34" charset="0"/>
                <a:cs typeface="Arial" panose="020B0604020202020204" pitchFamily="34" charset="0"/>
              </a:rPr>
              <a:t> (5.6.4 para 1)</a:t>
            </a:r>
            <a:endParaRPr lang="en-US"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69</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125687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normAutofit fontScale="85000" lnSpcReduction="10000"/>
          </a:bodyPr>
          <a:lstStyle/>
          <a:p>
            <a:pPr algn="just">
              <a:buNone/>
            </a:pPr>
            <a:r>
              <a:rPr lang="en-US" sz="3300" b="1" dirty="0">
                <a:cs typeface="Arial" panose="020B0604020202020204" pitchFamily="34" charset="0"/>
              </a:rPr>
              <a:t>7.2.2 Laboratory information for patients and users</a:t>
            </a:r>
            <a:endParaRPr lang="en-US" sz="3300" dirty="0">
              <a:cs typeface="Arial" panose="020B0604020202020204" pitchFamily="34" charset="0"/>
            </a:endParaRPr>
          </a:p>
          <a:p>
            <a:pPr algn="just"/>
            <a:r>
              <a:rPr lang="en-US" sz="3300" dirty="0">
                <a:cs typeface="Arial" panose="020B0604020202020204" pitchFamily="34" charset="0"/>
              </a:rPr>
              <a:t>The laboratory shall have </a:t>
            </a:r>
            <a:r>
              <a:rPr lang="en-US" sz="3300" dirty="0">
                <a:solidFill>
                  <a:schemeClr val="accent6">
                    <a:lumMod val="75000"/>
                  </a:schemeClr>
                </a:solidFill>
                <a:cs typeface="Arial" panose="020B0604020202020204" pitchFamily="34" charset="0"/>
              </a:rPr>
              <a:t>appropriate information available</a:t>
            </a:r>
            <a:r>
              <a:rPr lang="en-US" sz="3300" dirty="0">
                <a:cs typeface="Arial" panose="020B0604020202020204" pitchFamily="34" charset="0"/>
              </a:rPr>
              <a:t> </a:t>
            </a:r>
            <a:r>
              <a:rPr lang="en-US" sz="3300" dirty="0">
                <a:solidFill>
                  <a:schemeClr val="accent6">
                    <a:lumMod val="75000"/>
                  </a:schemeClr>
                </a:solidFill>
                <a:cs typeface="Arial" panose="020B0604020202020204" pitchFamily="34" charset="0"/>
              </a:rPr>
              <a:t>for its users and patients</a:t>
            </a:r>
            <a:r>
              <a:rPr lang="en-US" sz="3300" dirty="0">
                <a:cs typeface="Arial" panose="020B0604020202020204" pitchFamily="34" charset="0"/>
              </a:rPr>
              <a:t>. The information shall be sufficiently detailed to provide laboratory users with a </a:t>
            </a:r>
            <a:r>
              <a:rPr lang="en-US" sz="3300" dirty="0">
                <a:solidFill>
                  <a:schemeClr val="accent6">
                    <a:lumMod val="75000"/>
                  </a:schemeClr>
                </a:solidFill>
                <a:cs typeface="Arial" panose="020B0604020202020204" pitchFamily="34" charset="0"/>
              </a:rPr>
              <a:t>comprehensive understanding of the laboratory's scope of activities and requirements</a:t>
            </a:r>
            <a:r>
              <a:rPr lang="en-US" sz="3300" dirty="0">
                <a:cs typeface="Arial" panose="020B0604020202020204" pitchFamily="34" charset="0"/>
              </a:rPr>
              <a:t>.</a:t>
            </a:r>
          </a:p>
          <a:p>
            <a:pPr algn="just"/>
            <a:r>
              <a:rPr lang="en-US" sz="3300" dirty="0">
                <a:cs typeface="Arial" panose="020B0604020202020204" pitchFamily="34" charset="0"/>
              </a:rPr>
              <a:t>The information shall include as appropriate:</a:t>
            </a:r>
          </a:p>
          <a:p>
            <a:pPr algn="just">
              <a:buNone/>
            </a:pPr>
            <a:r>
              <a:rPr lang="en-US" sz="2800" dirty="0">
                <a:cs typeface="Arial" panose="020B0604020202020204" pitchFamily="34" charset="0"/>
              </a:rPr>
              <a:t>	a) the location(s) of the laboratory, operating hours and contact information;</a:t>
            </a:r>
          </a:p>
          <a:p>
            <a:pPr algn="just">
              <a:buNone/>
            </a:pPr>
            <a:r>
              <a:rPr lang="en-US" sz="2800" dirty="0">
                <a:cs typeface="Arial" panose="020B0604020202020204" pitchFamily="34" charset="0"/>
              </a:rPr>
              <a:t>	b) the procedures for requesting and the collection of samples;</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23C3F50E-3C82-4F85-898D-19E3112B8110}"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7</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9"/>
            <a:ext cx="8949361" cy="4533292"/>
          </a:xfrm>
        </p:spPr>
        <p:txBody>
          <a:bodyPr/>
          <a:lstStyle/>
          <a:p>
            <a:pPr algn="just"/>
            <a:r>
              <a:rPr lang="en-US" sz="2946" b="1" dirty="0">
                <a:latin typeface="Arial" panose="020B0604020202020204" pitchFamily="34" charset="0"/>
                <a:cs typeface="Arial" panose="020B0604020202020204" pitchFamily="34" charset="0"/>
              </a:rPr>
              <a:t>7.3.7.4 Comparability of examination results </a:t>
            </a:r>
            <a:r>
              <a:rPr lang="en-IN" sz="2946" baseline="30000" dirty="0">
                <a:solidFill>
                  <a:srgbClr val="FF0000"/>
                </a:solidFill>
                <a:latin typeface="Arial" panose="020B0604020202020204" pitchFamily="34" charset="0"/>
                <a:cs typeface="Arial" panose="020B0604020202020204" pitchFamily="34" charset="0"/>
              </a:rPr>
              <a:t>(5.6.4)</a:t>
            </a:r>
            <a:endParaRPr lang="en-US" sz="2946" dirty="0">
              <a:latin typeface="Arial" panose="020B0604020202020204" pitchFamily="34" charset="0"/>
              <a:cs typeface="Arial" panose="020B0604020202020204" pitchFamily="34" charset="0"/>
            </a:endParaRPr>
          </a:p>
          <a:p>
            <a:pPr algn="just"/>
            <a:r>
              <a:rPr lang="en-US" sz="2946" dirty="0">
                <a:solidFill>
                  <a:srgbClr val="00B050"/>
                </a:solidFill>
                <a:latin typeface="Arial" panose="020B0604020202020204" pitchFamily="34" charset="0"/>
                <a:cs typeface="Arial" panose="020B0604020202020204" pitchFamily="34" charset="0"/>
              </a:rPr>
              <a:t>NOTE The </a:t>
            </a:r>
            <a:r>
              <a:rPr lang="en-US" sz="2946" b="1" dirty="0">
                <a:solidFill>
                  <a:srgbClr val="00B050"/>
                </a:solidFill>
                <a:latin typeface="Arial" panose="020B0604020202020204" pitchFamily="34" charset="0"/>
                <a:cs typeface="Arial" panose="020B0604020202020204" pitchFamily="34" charset="0"/>
              </a:rPr>
              <a:t>use of patient samples</a:t>
            </a:r>
            <a:r>
              <a:rPr lang="en-US" sz="2946" dirty="0">
                <a:solidFill>
                  <a:srgbClr val="00B050"/>
                </a:solidFill>
                <a:latin typeface="Arial" panose="020B0604020202020204" pitchFamily="34" charset="0"/>
                <a:cs typeface="Arial" panose="020B0604020202020204" pitchFamily="34" charset="0"/>
              </a:rPr>
              <a:t> when comparing different examination methods can avoid the difficulties linked to the limited commutability of IQC materials. </a:t>
            </a:r>
            <a:r>
              <a:rPr lang="en-US" sz="2946" b="1" dirty="0">
                <a:solidFill>
                  <a:srgbClr val="00B050"/>
                </a:solidFill>
                <a:latin typeface="Arial" panose="020B0604020202020204" pitchFamily="34" charset="0"/>
                <a:cs typeface="Arial" panose="020B0604020202020204" pitchFamily="34" charset="0"/>
              </a:rPr>
              <a:t>When</a:t>
            </a:r>
            <a:r>
              <a:rPr lang="en-US" sz="2946" dirty="0">
                <a:solidFill>
                  <a:srgbClr val="00B050"/>
                </a:solidFill>
                <a:latin typeface="Arial" panose="020B0604020202020204" pitchFamily="34" charset="0"/>
                <a:cs typeface="Arial" panose="020B0604020202020204" pitchFamily="34" charset="0"/>
              </a:rPr>
              <a:t> patient samples are either </a:t>
            </a:r>
            <a:r>
              <a:rPr lang="en-US" sz="2946" b="1" dirty="0">
                <a:solidFill>
                  <a:srgbClr val="00B050"/>
                </a:solidFill>
                <a:latin typeface="Arial" panose="020B0604020202020204" pitchFamily="34" charset="0"/>
                <a:cs typeface="Arial" panose="020B0604020202020204" pitchFamily="34" charset="0"/>
              </a:rPr>
              <a:t>not  available or impractical</a:t>
            </a:r>
            <a:r>
              <a:rPr lang="en-US" sz="2946" dirty="0">
                <a:solidFill>
                  <a:srgbClr val="00B050"/>
                </a:solidFill>
                <a:latin typeface="Arial" panose="020B0604020202020204" pitchFamily="34" charset="0"/>
                <a:cs typeface="Arial" panose="020B0604020202020204" pitchFamily="34" charset="0"/>
              </a:rPr>
              <a:t>, see all options described for IQC and EQA.</a:t>
            </a:r>
          </a:p>
          <a:p>
            <a:pPr algn="just"/>
            <a:r>
              <a:rPr lang="en-US" sz="2946" dirty="0">
                <a:latin typeface="Arial" panose="020B0604020202020204" pitchFamily="34" charset="0"/>
                <a:cs typeface="Arial" panose="020B0604020202020204" pitchFamily="34" charset="0"/>
              </a:rPr>
              <a:t>b) The laboratory shall </a:t>
            </a:r>
            <a:r>
              <a:rPr lang="en-US" sz="2946" b="1" dirty="0">
                <a:latin typeface="Arial" panose="020B0604020202020204" pitchFamily="34" charset="0"/>
                <a:cs typeface="Arial" panose="020B0604020202020204" pitchFamily="34" charset="0"/>
              </a:rPr>
              <a:t>record the results</a:t>
            </a:r>
            <a:r>
              <a:rPr lang="en-US" sz="2946" dirty="0">
                <a:latin typeface="Arial" panose="020B0604020202020204" pitchFamily="34" charset="0"/>
                <a:cs typeface="Arial" panose="020B0604020202020204" pitchFamily="34" charset="0"/>
              </a:rPr>
              <a:t> of comparability performed and its </a:t>
            </a:r>
            <a:r>
              <a:rPr lang="en-US" sz="2946" b="1" dirty="0">
                <a:latin typeface="Arial" panose="020B0604020202020204" pitchFamily="34" charset="0"/>
                <a:cs typeface="Arial" panose="020B0604020202020204" pitchFamily="34" charset="0"/>
              </a:rPr>
              <a:t>acceptability</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(5.6.4 para 4)</a:t>
            </a:r>
            <a:endParaRPr lang="en-US"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70</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1899163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7.3 Examination processes</a:t>
            </a:r>
            <a:endParaRPr lang="en-IN" dirty="0"/>
          </a:p>
        </p:txBody>
      </p:sp>
      <p:sp>
        <p:nvSpPr>
          <p:cNvPr id="3" name="Text Placeholder 2"/>
          <p:cNvSpPr>
            <a:spLocks noGrp="1"/>
          </p:cNvSpPr>
          <p:nvPr>
            <p:ph type="body" idx="1"/>
          </p:nvPr>
        </p:nvSpPr>
        <p:spPr>
          <a:xfrm>
            <a:off x="96163" y="852099"/>
            <a:ext cx="8949361" cy="4986622"/>
          </a:xfrm>
        </p:spPr>
        <p:txBody>
          <a:bodyPr/>
          <a:lstStyle/>
          <a:p>
            <a:pPr algn="just"/>
            <a:r>
              <a:rPr lang="en-US" sz="2946" b="1" dirty="0">
                <a:latin typeface="Arial" panose="020B0604020202020204" pitchFamily="34" charset="0"/>
                <a:cs typeface="Arial" panose="020B0604020202020204" pitchFamily="34" charset="0"/>
              </a:rPr>
              <a:t>7.3.7.4 Comparability of examination results </a:t>
            </a:r>
            <a:r>
              <a:rPr lang="en-IN" sz="2946" baseline="30000" dirty="0">
                <a:solidFill>
                  <a:srgbClr val="FF0000"/>
                </a:solidFill>
                <a:latin typeface="Arial" panose="020B0604020202020204" pitchFamily="34" charset="0"/>
                <a:cs typeface="Arial" panose="020B0604020202020204" pitchFamily="34" charset="0"/>
              </a:rPr>
              <a:t>(5.6.4)</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c) </a:t>
            </a:r>
            <a:r>
              <a:rPr lang="en-US" sz="2946" dirty="0">
                <a:solidFill>
                  <a:srgbClr val="00B050"/>
                </a:solidFill>
                <a:latin typeface="Arial" panose="020B0604020202020204" pitchFamily="34" charset="0"/>
                <a:cs typeface="Arial" panose="020B0604020202020204" pitchFamily="34" charset="0"/>
              </a:rPr>
              <a:t>The laboratory shall periodically review the comparability of results</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d) Where differences are identified, </a:t>
            </a:r>
            <a:r>
              <a:rPr lang="en-US" sz="2946" b="1" dirty="0">
                <a:latin typeface="Arial" panose="020B0604020202020204" pitchFamily="34" charset="0"/>
                <a:cs typeface="Arial" panose="020B0604020202020204" pitchFamily="34" charset="0"/>
              </a:rPr>
              <a:t>the impact of those differences on biological reference intervals and clinical decision limits</a:t>
            </a:r>
            <a:r>
              <a:rPr lang="en-US" sz="2946" dirty="0">
                <a:latin typeface="Arial" panose="020B0604020202020204" pitchFamily="34" charset="0"/>
                <a:cs typeface="Arial" panose="020B0604020202020204" pitchFamily="34" charset="0"/>
              </a:rPr>
              <a:t> shall be evaluated and acted upon. </a:t>
            </a:r>
            <a:r>
              <a:rPr lang="en-IN" sz="2946" baseline="30000" dirty="0">
                <a:solidFill>
                  <a:srgbClr val="FF0000"/>
                </a:solidFill>
                <a:latin typeface="Arial" panose="020B0604020202020204" pitchFamily="34" charset="0"/>
                <a:cs typeface="Arial" panose="020B0604020202020204" pitchFamily="34" charset="0"/>
              </a:rPr>
              <a:t>(5.6.4 para 3)</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e) The laboratory shall </a:t>
            </a:r>
            <a:r>
              <a:rPr lang="en-US" sz="2946" b="1" dirty="0">
                <a:latin typeface="Arial" panose="020B0604020202020204" pitchFamily="34" charset="0"/>
                <a:cs typeface="Arial" panose="020B0604020202020204" pitchFamily="34" charset="0"/>
              </a:rPr>
              <a:t>advise users</a:t>
            </a:r>
            <a:r>
              <a:rPr lang="en-US" sz="2946" dirty="0">
                <a:latin typeface="Arial" panose="020B0604020202020204" pitchFamily="34" charset="0"/>
                <a:cs typeface="Arial" panose="020B0604020202020204" pitchFamily="34" charset="0"/>
              </a:rPr>
              <a:t> of any clinically significant differences in comparability of results. </a:t>
            </a:r>
            <a:r>
              <a:rPr lang="en-IN" sz="2946" baseline="30000" dirty="0">
                <a:solidFill>
                  <a:srgbClr val="FF0000"/>
                </a:solidFill>
                <a:latin typeface="Arial" panose="020B0604020202020204" pitchFamily="34" charset="0"/>
                <a:cs typeface="Arial" panose="020B0604020202020204" pitchFamily="34" charset="0"/>
              </a:rPr>
              <a:t>(5.6.4 para 3)</a:t>
            </a:r>
            <a:endParaRPr lang="en-US" sz="2946" dirty="0">
              <a:latin typeface="Arial" panose="020B0604020202020204" pitchFamily="34" charset="0"/>
              <a:cs typeface="Arial" panose="020B0604020202020204" pitchFamily="34" charset="0"/>
            </a:endParaRP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71</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0784850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81851" y="824694"/>
            <a:ext cx="8949361" cy="5439951"/>
          </a:xfrm>
        </p:spPr>
        <p:txBody>
          <a:bodyPr/>
          <a:lstStyle/>
          <a:p>
            <a:pPr algn="just"/>
            <a:r>
              <a:rPr lang="en-IN" sz="2946" dirty="0">
                <a:solidFill>
                  <a:srgbClr val="FF0000"/>
                </a:solidFill>
                <a:latin typeface="Arial" panose="020B0604020202020204" pitchFamily="34" charset="0"/>
                <a:cs typeface="Arial" panose="020B0604020202020204" pitchFamily="34" charset="0"/>
              </a:rPr>
              <a:t>Old clauses 5.7,5.8 &amp; 5.9 is clubbed in this clause</a:t>
            </a:r>
          </a:p>
          <a:p>
            <a:pPr algn="just"/>
            <a:r>
              <a:rPr lang="en-IN" sz="2946" b="1" dirty="0">
                <a:latin typeface="Arial" panose="020B0604020202020204" pitchFamily="34" charset="0"/>
                <a:cs typeface="Arial" panose="020B0604020202020204" pitchFamily="34" charset="0"/>
              </a:rPr>
              <a:t>7.4.1 Result reporting </a:t>
            </a:r>
            <a:r>
              <a:rPr lang="en-IN" sz="2946" dirty="0">
                <a:solidFill>
                  <a:srgbClr val="FF0000"/>
                </a:solidFill>
                <a:latin typeface="Arial" panose="020B0604020202020204" pitchFamily="34" charset="0"/>
                <a:cs typeface="Arial" panose="020B0604020202020204" pitchFamily="34" charset="0"/>
              </a:rPr>
              <a:t>(Old 5.8 clause)</a:t>
            </a:r>
          </a:p>
          <a:p>
            <a:pPr algn="just"/>
            <a:r>
              <a:rPr lang="en-IN" sz="2946" b="1" dirty="0">
                <a:latin typeface="Arial" panose="020B0604020202020204" pitchFamily="34" charset="0"/>
                <a:cs typeface="Arial" panose="020B0604020202020204" pitchFamily="34" charset="0"/>
              </a:rPr>
              <a:t>7.4.1.1 General </a:t>
            </a:r>
            <a:r>
              <a:rPr lang="en-IN" sz="2946" dirty="0">
                <a:solidFill>
                  <a:srgbClr val="FF0000"/>
                </a:solidFill>
                <a:latin typeface="Arial" panose="020B0604020202020204" pitchFamily="34" charset="0"/>
                <a:cs typeface="Arial" panose="020B0604020202020204" pitchFamily="34" charset="0"/>
              </a:rPr>
              <a:t>(Old 5.8.1 clause)</a:t>
            </a:r>
            <a:endParaRPr lang="en-IN"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a) Examination results shall be reported accurately, clearly, unambiguously and in accordance with any specific instructions in the examination procedure. The report shall include all available information necessary for the interpretation of the results. </a:t>
            </a:r>
            <a:r>
              <a:rPr lang="en-IN" sz="2946" baseline="30000" dirty="0">
                <a:solidFill>
                  <a:srgbClr val="FF0000"/>
                </a:solidFill>
                <a:latin typeface="Arial" panose="020B0604020202020204" pitchFamily="34" charset="0"/>
                <a:cs typeface="Arial" panose="020B0604020202020204" pitchFamily="34" charset="0"/>
              </a:rPr>
              <a:t>(5.8.1 para 1)</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b) The laboratory shall have </a:t>
            </a:r>
            <a:r>
              <a:rPr lang="en-US" sz="2946" dirty="0">
                <a:latin typeface="Arial" panose="020B0604020202020204" pitchFamily="34" charset="0"/>
                <a:cs typeface="Arial" panose="020B0604020202020204" pitchFamily="34" charset="0"/>
                <a:hlinkClick r:id="rId2" action="ppaction://hlinkfile"/>
              </a:rPr>
              <a:t>a procedure </a:t>
            </a:r>
            <a:r>
              <a:rPr lang="en-US" sz="2946" dirty="0">
                <a:latin typeface="Arial" panose="020B0604020202020204" pitchFamily="34" charset="0"/>
                <a:cs typeface="Arial" panose="020B0604020202020204" pitchFamily="34" charset="0"/>
              </a:rPr>
              <a:t>to notify </a:t>
            </a:r>
            <a:r>
              <a:rPr lang="en-US" sz="2946" dirty="0">
                <a:latin typeface="Arial" panose="020B0604020202020204" pitchFamily="34" charset="0"/>
                <a:cs typeface="Arial" panose="020B0604020202020204" pitchFamily="34" charset="0"/>
                <a:hlinkClick r:id="rId2" action="ppaction://hlinkfile"/>
              </a:rPr>
              <a:t>users </a:t>
            </a:r>
            <a:r>
              <a:rPr lang="en-US" sz="2946" dirty="0">
                <a:latin typeface="Arial" panose="020B0604020202020204" pitchFamily="34" charset="0"/>
                <a:cs typeface="Arial" panose="020B0604020202020204" pitchFamily="34" charset="0"/>
              </a:rPr>
              <a:t>when examination </a:t>
            </a:r>
            <a:r>
              <a:rPr lang="en-US" sz="2946" dirty="0">
                <a:solidFill>
                  <a:srgbClr val="00B050"/>
                </a:solidFill>
                <a:latin typeface="Arial" panose="020B0604020202020204" pitchFamily="34" charset="0"/>
                <a:cs typeface="Arial" panose="020B0604020202020204" pitchFamily="34" charset="0"/>
              </a:rPr>
              <a:t>results</a:t>
            </a:r>
            <a:r>
              <a:rPr lang="en-US" sz="2946" dirty="0">
                <a:latin typeface="Arial" panose="020B0604020202020204" pitchFamily="34" charset="0"/>
                <a:cs typeface="Arial" panose="020B0604020202020204" pitchFamily="34" charset="0"/>
              </a:rPr>
              <a:t> are delayed, </a:t>
            </a:r>
            <a:r>
              <a:rPr lang="en-US" sz="2946" dirty="0">
                <a:latin typeface="Arial" panose="020B0604020202020204" pitchFamily="34" charset="0"/>
                <a:cs typeface="Arial" panose="020B0604020202020204" pitchFamily="34" charset="0"/>
                <a:hlinkClick r:id="rId2" action="ppaction://hlinkfile"/>
              </a:rPr>
              <a:t>based on the impact of the delay on the patient</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(5.8.1 para 5)</a:t>
            </a:r>
            <a:endParaRPr lang="en-US"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72</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34129891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148983" y="824694"/>
            <a:ext cx="8949361" cy="4079963"/>
          </a:xfrm>
        </p:spPr>
        <p:txBody>
          <a:bodyPr/>
          <a:lstStyle/>
          <a:p>
            <a:pPr algn="just"/>
            <a:r>
              <a:rPr lang="en-IN" sz="2946" b="1" dirty="0">
                <a:latin typeface="Arial" panose="020B0604020202020204" pitchFamily="34" charset="0"/>
                <a:cs typeface="Arial" panose="020B0604020202020204" pitchFamily="34" charset="0"/>
              </a:rPr>
              <a:t>7.4.1.1 General </a:t>
            </a:r>
            <a:r>
              <a:rPr lang="en-IN" sz="2946" dirty="0">
                <a:solidFill>
                  <a:srgbClr val="FF0000"/>
                </a:solidFill>
                <a:latin typeface="Arial" panose="020B0604020202020204" pitchFamily="34" charset="0"/>
                <a:cs typeface="Arial" panose="020B0604020202020204" pitchFamily="34" charset="0"/>
              </a:rPr>
              <a:t>(Old 5.8.1 clause)</a:t>
            </a:r>
            <a:endParaRPr lang="en-IN"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c) </a:t>
            </a:r>
            <a:r>
              <a:rPr lang="en-US" sz="2946" dirty="0">
                <a:solidFill>
                  <a:srgbClr val="00B050"/>
                </a:solidFill>
                <a:latin typeface="Arial" panose="020B0604020202020204" pitchFamily="34" charset="0"/>
                <a:cs typeface="Arial" panose="020B0604020202020204" pitchFamily="34" charset="0"/>
              </a:rPr>
              <a:t>All information associated with issued reports shall be retained in accordance with management system requirements (see 8.4)</a:t>
            </a:r>
            <a:r>
              <a:rPr lang="en-US" sz="2946" dirty="0">
                <a:latin typeface="Arial" panose="020B0604020202020204" pitchFamily="34" charset="0"/>
                <a:cs typeface="Arial" panose="020B0604020202020204" pitchFamily="34" charset="0"/>
              </a:rPr>
              <a:t>. </a:t>
            </a:r>
          </a:p>
          <a:p>
            <a:pPr algn="just"/>
            <a:endParaRPr lang="en-IN"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hlinkClick r:id="rId2" action="ppaction://hlinkfile"/>
              </a:rPr>
              <a:t>NOTE For the purposes of this document, reports can be issued as hard copies or by electronic means, provided that the requirements of this document are met</a:t>
            </a:r>
            <a:r>
              <a:rPr lang="en-US" sz="2946"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73</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41461029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148983" y="824694"/>
            <a:ext cx="8949361" cy="5752216"/>
          </a:xfrm>
        </p:spPr>
        <p:txBody>
          <a:bodyPr/>
          <a:lstStyle/>
          <a:p>
            <a:pPr algn="just"/>
            <a:r>
              <a:rPr lang="en-US" sz="2946" b="1" dirty="0">
                <a:latin typeface="Arial" panose="020B0604020202020204" pitchFamily="34" charset="0"/>
                <a:cs typeface="Arial" panose="020B0604020202020204" pitchFamily="34" charset="0"/>
              </a:rPr>
              <a:t>7.4.1.2 Result review </a:t>
            </a:r>
            <a:r>
              <a:rPr lang="en-US" sz="2946" dirty="0">
                <a:solidFill>
                  <a:srgbClr val="FF0000"/>
                </a:solidFill>
                <a:latin typeface="Arial" panose="020B0604020202020204" pitchFamily="34" charset="0"/>
                <a:cs typeface="Arial" panose="020B0604020202020204" pitchFamily="34" charset="0"/>
              </a:rPr>
              <a:t>(Old 5.7.1) </a:t>
            </a:r>
            <a:r>
              <a:rPr lang="en-US" sz="2946" b="1" dirty="0">
                <a:latin typeface="Arial" panose="020B0604020202020204" pitchFamily="34" charset="0"/>
                <a:cs typeface="Arial" panose="020B0604020202020204" pitchFamily="34" charset="0"/>
              </a:rPr>
              <a:t>and release </a:t>
            </a:r>
            <a:r>
              <a:rPr lang="en-US" sz="2946" dirty="0">
                <a:solidFill>
                  <a:srgbClr val="FF0000"/>
                </a:solidFill>
                <a:latin typeface="Arial" panose="020B0604020202020204" pitchFamily="34" charset="0"/>
                <a:cs typeface="Arial" panose="020B0604020202020204" pitchFamily="34" charset="0"/>
              </a:rPr>
              <a:t>(Old 5.9.1)</a:t>
            </a:r>
          </a:p>
          <a:p>
            <a:pPr algn="just"/>
            <a:r>
              <a:rPr lang="en-US" sz="2854" dirty="0">
                <a:latin typeface="Arial" panose="020B0604020202020204" pitchFamily="34" charset="0"/>
                <a:cs typeface="Arial" panose="020B0604020202020204" pitchFamily="34" charset="0"/>
              </a:rPr>
              <a:t>Results shall be </a:t>
            </a:r>
            <a:r>
              <a:rPr lang="en-US" sz="2854" b="1" dirty="0">
                <a:latin typeface="Arial" panose="020B0604020202020204" pitchFamily="34" charset="0"/>
                <a:cs typeface="Arial" panose="020B0604020202020204" pitchFamily="34" charset="0"/>
              </a:rPr>
              <a:t>reviewed and authorized prior to release</a:t>
            </a:r>
            <a:r>
              <a:rPr lang="en-US" sz="2854" dirty="0">
                <a:latin typeface="Arial" panose="020B0604020202020204" pitchFamily="34" charset="0"/>
                <a:cs typeface="Arial" panose="020B0604020202020204" pitchFamily="34" charset="0"/>
              </a:rPr>
              <a:t>. </a:t>
            </a:r>
            <a:r>
              <a:rPr lang="en-IN" sz="2854" baseline="30000" dirty="0">
                <a:solidFill>
                  <a:srgbClr val="FF0000"/>
                </a:solidFill>
                <a:latin typeface="Arial" panose="020B0604020202020204" pitchFamily="34" charset="0"/>
                <a:cs typeface="Arial" panose="020B0604020202020204" pitchFamily="34" charset="0"/>
              </a:rPr>
              <a:t>(5.7.1 para 1)</a:t>
            </a:r>
            <a:endParaRPr lang="en-US" sz="2854" dirty="0">
              <a:latin typeface="Arial" panose="020B0604020202020204" pitchFamily="34" charset="0"/>
              <a:cs typeface="Arial" panose="020B0604020202020204" pitchFamily="34" charset="0"/>
            </a:endParaRPr>
          </a:p>
          <a:p>
            <a:pPr algn="just"/>
            <a:r>
              <a:rPr lang="en-US" sz="2854" dirty="0">
                <a:latin typeface="Arial" panose="020B0604020202020204" pitchFamily="34" charset="0"/>
                <a:cs typeface="Arial" panose="020B0604020202020204" pitchFamily="34" charset="0"/>
              </a:rPr>
              <a:t>The laboratory shall ensure that </a:t>
            </a:r>
            <a:r>
              <a:rPr lang="en-US" sz="2854" b="1" dirty="0">
                <a:latin typeface="Arial" panose="020B0604020202020204" pitchFamily="34" charset="0"/>
                <a:cs typeface="Arial" panose="020B0604020202020204" pitchFamily="34" charset="0"/>
              </a:rPr>
              <a:t>authorized personne</a:t>
            </a:r>
            <a:r>
              <a:rPr lang="en-US" sz="2854" dirty="0">
                <a:latin typeface="Arial" panose="020B0604020202020204" pitchFamily="34" charset="0"/>
                <a:cs typeface="Arial" panose="020B0604020202020204" pitchFamily="34" charset="0"/>
              </a:rPr>
              <a:t>l review the results of examinations and </a:t>
            </a:r>
            <a:r>
              <a:rPr lang="en-US" sz="2854" b="1" dirty="0">
                <a:latin typeface="Arial" panose="020B0604020202020204" pitchFamily="34" charset="0"/>
                <a:cs typeface="Arial" panose="020B0604020202020204" pitchFamily="34" charset="0"/>
              </a:rPr>
              <a:t>evaluate</a:t>
            </a:r>
            <a:r>
              <a:rPr lang="en-US" sz="2854" dirty="0">
                <a:latin typeface="Arial" panose="020B0604020202020204" pitchFamily="34" charset="0"/>
                <a:cs typeface="Arial" panose="020B0604020202020204" pitchFamily="34" charset="0"/>
              </a:rPr>
              <a:t> them </a:t>
            </a:r>
            <a:r>
              <a:rPr lang="en-US" sz="2854" b="1" dirty="0">
                <a:latin typeface="Arial" panose="020B0604020202020204" pitchFamily="34" charset="0"/>
                <a:cs typeface="Arial" panose="020B0604020202020204" pitchFamily="34" charset="0"/>
              </a:rPr>
              <a:t>against IQC</a:t>
            </a:r>
            <a:r>
              <a:rPr lang="en-US" sz="2854" dirty="0">
                <a:latin typeface="Arial" panose="020B0604020202020204" pitchFamily="34" charset="0"/>
                <a:cs typeface="Arial" panose="020B0604020202020204" pitchFamily="34" charset="0"/>
              </a:rPr>
              <a:t> and, as appropriate, available </a:t>
            </a:r>
            <a:r>
              <a:rPr lang="en-US" sz="2854" b="1" dirty="0">
                <a:latin typeface="Arial" panose="020B0604020202020204" pitchFamily="34" charset="0"/>
                <a:cs typeface="Arial" panose="020B0604020202020204" pitchFamily="34" charset="0"/>
              </a:rPr>
              <a:t>clinical information</a:t>
            </a:r>
            <a:r>
              <a:rPr lang="en-US" sz="2854" dirty="0">
                <a:latin typeface="Arial" panose="020B0604020202020204" pitchFamily="34" charset="0"/>
                <a:cs typeface="Arial" panose="020B0604020202020204" pitchFamily="34" charset="0"/>
              </a:rPr>
              <a:t> and </a:t>
            </a:r>
            <a:r>
              <a:rPr lang="en-US" sz="2854" b="1" dirty="0">
                <a:latin typeface="Arial" panose="020B0604020202020204" pitchFamily="34" charset="0"/>
                <a:cs typeface="Arial" panose="020B0604020202020204" pitchFamily="34" charset="0"/>
              </a:rPr>
              <a:t>previous examination results</a:t>
            </a:r>
            <a:r>
              <a:rPr lang="en-US" sz="2854" dirty="0">
                <a:latin typeface="Arial" panose="020B0604020202020204" pitchFamily="34" charset="0"/>
                <a:cs typeface="Arial" panose="020B0604020202020204" pitchFamily="34" charset="0"/>
              </a:rPr>
              <a:t>. </a:t>
            </a:r>
            <a:r>
              <a:rPr lang="en-IN" sz="2854" baseline="30000" dirty="0">
                <a:solidFill>
                  <a:srgbClr val="FF0000"/>
                </a:solidFill>
                <a:latin typeface="Arial" panose="020B0604020202020204" pitchFamily="34" charset="0"/>
                <a:cs typeface="Arial" panose="020B0604020202020204" pitchFamily="34" charset="0"/>
              </a:rPr>
              <a:t>(5.7.1 para 1)</a:t>
            </a:r>
            <a:endParaRPr lang="en-US" sz="2854" dirty="0">
              <a:latin typeface="Arial" panose="020B0604020202020204" pitchFamily="34" charset="0"/>
              <a:cs typeface="Arial" panose="020B0604020202020204" pitchFamily="34" charset="0"/>
            </a:endParaRPr>
          </a:p>
          <a:p>
            <a:pPr algn="just"/>
            <a:r>
              <a:rPr lang="en-US" sz="2854" b="1" dirty="0">
                <a:latin typeface="Arial" panose="020B0604020202020204" pitchFamily="34" charset="0"/>
                <a:cs typeface="Arial" panose="020B0604020202020204" pitchFamily="34" charset="0"/>
              </a:rPr>
              <a:t>Responsibilities</a:t>
            </a:r>
            <a:r>
              <a:rPr lang="en-US" sz="2854" dirty="0">
                <a:latin typeface="Arial" panose="020B0604020202020204" pitchFamily="34" charset="0"/>
                <a:cs typeface="Arial" panose="020B0604020202020204" pitchFamily="34" charset="0"/>
              </a:rPr>
              <a:t> and </a:t>
            </a:r>
            <a:r>
              <a:rPr lang="en-US" sz="2854" b="1" dirty="0">
                <a:latin typeface="Arial" panose="020B0604020202020204" pitchFamily="34" charset="0"/>
                <a:cs typeface="Arial" panose="020B0604020202020204" pitchFamily="34" charset="0"/>
              </a:rPr>
              <a:t>procedures</a:t>
            </a:r>
            <a:r>
              <a:rPr lang="en-US" sz="2854" dirty="0">
                <a:latin typeface="Arial" panose="020B0604020202020204" pitchFamily="34" charset="0"/>
                <a:cs typeface="Arial" panose="020B0604020202020204" pitchFamily="34" charset="0"/>
              </a:rPr>
              <a:t> for how examination results are released for reporting, including </a:t>
            </a:r>
            <a:r>
              <a:rPr lang="en-US" sz="2854" b="1" dirty="0">
                <a:latin typeface="Arial" panose="020B0604020202020204" pitchFamily="34" charset="0"/>
                <a:cs typeface="Arial" panose="020B0604020202020204" pitchFamily="34" charset="0"/>
              </a:rPr>
              <a:t>by whom</a:t>
            </a:r>
            <a:r>
              <a:rPr lang="en-US" sz="2854" dirty="0">
                <a:latin typeface="Arial" panose="020B0604020202020204" pitchFamily="34" charset="0"/>
                <a:cs typeface="Arial" panose="020B0604020202020204" pitchFamily="34" charset="0"/>
              </a:rPr>
              <a:t> and </a:t>
            </a:r>
            <a:r>
              <a:rPr lang="en-US" sz="2854" b="1" dirty="0">
                <a:latin typeface="Arial" panose="020B0604020202020204" pitchFamily="34" charset="0"/>
                <a:cs typeface="Arial" panose="020B0604020202020204" pitchFamily="34" charset="0"/>
              </a:rPr>
              <a:t>to whom</a:t>
            </a:r>
            <a:r>
              <a:rPr lang="en-US" sz="2854" dirty="0">
                <a:latin typeface="Arial" panose="020B0604020202020204" pitchFamily="34" charset="0"/>
                <a:cs typeface="Arial" panose="020B0604020202020204" pitchFamily="34" charset="0"/>
              </a:rPr>
              <a:t>, shall be </a:t>
            </a:r>
            <a:r>
              <a:rPr lang="en-US" sz="2854" b="1" dirty="0">
                <a:latin typeface="Arial" panose="020B0604020202020204" pitchFamily="34" charset="0"/>
                <a:cs typeface="Arial" panose="020B0604020202020204" pitchFamily="34" charset="0"/>
              </a:rPr>
              <a:t>specified</a:t>
            </a:r>
            <a:r>
              <a:rPr lang="en-US" sz="2854" dirty="0">
                <a:latin typeface="Arial" panose="020B0604020202020204" pitchFamily="34" charset="0"/>
                <a:cs typeface="Arial" panose="020B0604020202020204" pitchFamily="34" charset="0"/>
              </a:rPr>
              <a:t>. </a:t>
            </a:r>
            <a:r>
              <a:rPr lang="en-IN" sz="2854" baseline="30000" dirty="0">
                <a:solidFill>
                  <a:srgbClr val="FF0000"/>
                </a:solidFill>
                <a:latin typeface="Arial" panose="020B0604020202020204" pitchFamily="34" charset="0"/>
                <a:cs typeface="Arial" panose="020B0604020202020204" pitchFamily="34" charset="0"/>
              </a:rPr>
              <a:t>(5.9.1 para 1)</a:t>
            </a:r>
            <a:endParaRPr lang="en-US" sz="2854" dirty="0">
              <a:latin typeface="Arial" panose="020B0604020202020204" pitchFamily="34" charset="0"/>
              <a:cs typeface="Arial" panose="020B0604020202020204" pitchFamily="34" charset="0"/>
            </a:endParaRP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74</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1410680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110276" y="852099"/>
            <a:ext cx="8949361" cy="4986622"/>
          </a:xfrm>
        </p:spPr>
        <p:txBody>
          <a:bodyPr/>
          <a:lstStyle/>
          <a:p>
            <a:pPr algn="just"/>
            <a:r>
              <a:rPr lang="en-IN" sz="2946" b="1" dirty="0">
                <a:latin typeface="Arial" panose="020B0604020202020204" pitchFamily="34" charset="0"/>
                <a:cs typeface="Arial" panose="020B0604020202020204" pitchFamily="34" charset="0"/>
              </a:rPr>
              <a:t>7.4.1.3 </a:t>
            </a:r>
            <a:r>
              <a:rPr lang="en-IN" sz="2946" b="1" dirty="0">
                <a:solidFill>
                  <a:srgbClr val="00B050"/>
                </a:solidFill>
                <a:latin typeface="Arial" panose="020B0604020202020204" pitchFamily="34" charset="0"/>
                <a:cs typeface="Arial" panose="020B0604020202020204" pitchFamily="34" charset="0"/>
              </a:rPr>
              <a:t>Critical result reports </a:t>
            </a:r>
            <a:r>
              <a:rPr lang="en-IN" sz="2946" dirty="0">
                <a:solidFill>
                  <a:srgbClr val="FF0000"/>
                </a:solidFill>
                <a:latin typeface="Arial" panose="020B0604020202020204" pitchFamily="34" charset="0"/>
                <a:cs typeface="Arial" panose="020B0604020202020204" pitchFamily="34" charset="0"/>
              </a:rPr>
              <a:t>(Old clause 5.9.1.b)</a:t>
            </a:r>
          </a:p>
          <a:p>
            <a:pPr algn="just"/>
            <a:r>
              <a:rPr lang="en-US" sz="2946" dirty="0">
                <a:latin typeface="Arial" panose="020B0604020202020204" pitchFamily="34" charset="0"/>
                <a:cs typeface="Arial" panose="020B0604020202020204" pitchFamily="34" charset="0"/>
              </a:rPr>
              <a:t>When examination results fall within established </a:t>
            </a:r>
            <a:r>
              <a:rPr lang="en-US" sz="2946" dirty="0">
                <a:latin typeface="Arial" panose="020B0604020202020204" pitchFamily="34" charset="0"/>
                <a:cs typeface="Arial" panose="020B0604020202020204" pitchFamily="34" charset="0"/>
                <a:hlinkClick r:id="rId2" action="ppaction://hlinkfile"/>
              </a:rPr>
              <a:t>critical decision limits</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(5.9.1 b)</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a) </a:t>
            </a:r>
            <a:r>
              <a:rPr lang="en-US" sz="2946" dirty="0">
                <a:latin typeface="Arial" panose="020B0604020202020204" pitchFamily="34" charset="0"/>
                <a:cs typeface="Arial" panose="020B0604020202020204" pitchFamily="34" charset="0"/>
                <a:hlinkClick r:id="rId2" action="ppaction://hlinkfile"/>
              </a:rPr>
              <a:t>the user</a:t>
            </a:r>
            <a:r>
              <a:rPr lang="en-US" sz="2946" dirty="0">
                <a:latin typeface="Arial" panose="020B0604020202020204" pitchFamily="34" charset="0"/>
                <a:cs typeface="Arial" panose="020B0604020202020204" pitchFamily="34" charset="0"/>
              </a:rPr>
              <a:t> or other authorized </a:t>
            </a:r>
            <a:r>
              <a:rPr lang="en-US" sz="2946" dirty="0">
                <a:latin typeface="Arial" panose="020B0604020202020204" pitchFamily="34" charset="0"/>
                <a:cs typeface="Arial" panose="020B0604020202020204" pitchFamily="34" charset="0"/>
                <a:hlinkClick r:id="rId2" action="ppaction://hlinkfile"/>
              </a:rPr>
              <a:t>person</a:t>
            </a:r>
            <a:r>
              <a:rPr lang="en-US" sz="2946" dirty="0">
                <a:latin typeface="Arial" panose="020B0604020202020204" pitchFamily="34" charset="0"/>
                <a:cs typeface="Arial" panose="020B0604020202020204" pitchFamily="34" charset="0"/>
              </a:rPr>
              <a:t> is notified </a:t>
            </a:r>
            <a:r>
              <a:rPr lang="en-US" sz="2946" dirty="0">
                <a:latin typeface="Arial" panose="020B0604020202020204" pitchFamily="34" charset="0"/>
                <a:cs typeface="Arial" panose="020B0604020202020204" pitchFamily="34" charset="0"/>
                <a:hlinkClick r:id="rId2" action="ppaction://hlinkfile"/>
              </a:rPr>
              <a:t>as soon as relevant</a:t>
            </a:r>
            <a:r>
              <a:rPr lang="en-US" sz="2946" dirty="0">
                <a:latin typeface="Arial" panose="020B0604020202020204" pitchFamily="34" charset="0"/>
                <a:cs typeface="Arial" panose="020B0604020202020204" pitchFamily="34" charset="0"/>
              </a:rPr>
              <a:t>, </a:t>
            </a:r>
            <a:r>
              <a:rPr lang="en-US" sz="2946" dirty="0">
                <a:solidFill>
                  <a:srgbClr val="00B050"/>
                </a:solidFill>
                <a:latin typeface="Arial" panose="020B0604020202020204" pitchFamily="34" charset="0"/>
                <a:cs typeface="Arial" panose="020B0604020202020204" pitchFamily="34" charset="0"/>
              </a:rPr>
              <a:t>based on clinical information available</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(5.9.1 b bullet 1)</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b) </a:t>
            </a:r>
            <a:r>
              <a:rPr lang="en-US" sz="2946" dirty="0">
                <a:latin typeface="Arial" panose="020B0604020202020204" pitchFamily="34" charset="0"/>
                <a:cs typeface="Arial" panose="020B0604020202020204" pitchFamily="34" charset="0"/>
                <a:hlinkClick r:id="rId2" action="ppaction://hlinkfile"/>
              </a:rPr>
              <a:t>actions taken are documented</a:t>
            </a:r>
            <a:r>
              <a:rPr lang="en-US" sz="2946" dirty="0">
                <a:latin typeface="Arial" panose="020B0604020202020204" pitchFamily="34" charset="0"/>
                <a:cs typeface="Arial" panose="020B0604020202020204" pitchFamily="34" charset="0"/>
              </a:rPr>
              <a:t>, including date, time, responsible </a:t>
            </a:r>
            <a:r>
              <a:rPr lang="en-US" sz="2946" dirty="0">
                <a:latin typeface="Arial" panose="020B0604020202020204" pitchFamily="34" charset="0"/>
                <a:cs typeface="Arial" panose="020B0604020202020204" pitchFamily="34" charset="0"/>
                <a:hlinkClick r:id="rId2" action="ppaction://hlinkfile"/>
              </a:rPr>
              <a:t>person</a:t>
            </a:r>
            <a:r>
              <a:rPr lang="en-US" sz="2946" dirty="0">
                <a:latin typeface="Arial" panose="020B0604020202020204" pitchFamily="34" charset="0"/>
                <a:cs typeface="Arial" panose="020B0604020202020204" pitchFamily="34" charset="0"/>
              </a:rPr>
              <a:t>, person notified, </a:t>
            </a:r>
            <a:r>
              <a:rPr lang="en-US" sz="2946" dirty="0">
                <a:latin typeface="Arial" panose="020B0604020202020204" pitchFamily="34" charset="0"/>
                <a:cs typeface="Arial" panose="020B0604020202020204" pitchFamily="34" charset="0"/>
                <a:hlinkClick r:id="rId2" action="ppaction://hlinkfile"/>
              </a:rPr>
              <a:t>results</a:t>
            </a:r>
            <a:r>
              <a:rPr lang="en-US" sz="2946" dirty="0">
                <a:latin typeface="Arial" panose="020B0604020202020204" pitchFamily="34" charset="0"/>
                <a:cs typeface="Arial" panose="020B0604020202020204" pitchFamily="34" charset="0"/>
              </a:rPr>
              <a:t> conveyed, </a:t>
            </a:r>
            <a:r>
              <a:rPr lang="en-US" sz="2946" b="1" dirty="0">
                <a:solidFill>
                  <a:srgbClr val="00B050"/>
                </a:solidFill>
                <a:latin typeface="Arial" panose="020B0604020202020204" pitchFamily="34" charset="0"/>
                <a:cs typeface="Arial" panose="020B0604020202020204" pitchFamily="34" charset="0"/>
              </a:rPr>
              <a:t>verification of accuracy of communication</a:t>
            </a:r>
            <a:r>
              <a:rPr lang="en-US" sz="2946" dirty="0">
                <a:latin typeface="Arial" panose="020B0604020202020204" pitchFamily="34" charset="0"/>
                <a:cs typeface="Arial" panose="020B0604020202020204" pitchFamily="34" charset="0"/>
              </a:rPr>
              <a:t>, and any difficulties encountered in notification; </a:t>
            </a:r>
            <a:r>
              <a:rPr lang="en-IN" sz="2946" baseline="30000" dirty="0">
                <a:solidFill>
                  <a:srgbClr val="FF0000"/>
                </a:solidFill>
                <a:latin typeface="Arial" panose="020B0604020202020204" pitchFamily="34" charset="0"/>
                <a:cs typeface="Arial" panose="020B0604020202020204" pitchFamily="34" charset="0"/>
              </a:rPr>
              <a:t>(5.9.1 b bullet 2)</a:t>
            </a:r>
            <a:endParaRPr lang="en-US"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75</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8571459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110276" y="852098"/>
            <a:ext cx="8949361" cy="2266646"/>
          </a:xfrm>
        </p:spPr>
        <p:txBody>
          <a:bodyPr/>
          <a:lstStyle/>
          <a:p>
            <a:pPr algn="just"/>
            <a:r>
              <a:rPr lang="en-IN" sz="2946" b="1" dirty="0">
                <a:latin typeface="Arial" panose="020B0604020202020204" pitchFamily="34" charset="0"/>
                <a:cs typeface="Arial" panose="020B0604020202020204" pitchFamily="34" charset="0"/>
              </a:rPr>
              <a:t>7.4.1.3 Critical result reports </a:t>
            </a:r>
            <a:r>
              <a:rPr lang="en-IN" sz="2946" dirty="0">
                <a:solidFill>
                  <a:srgbClr val="FF0000"/>
                </a:solidFill>
                <a:latin typeface="Arial" panose="020B0604020202020204" pitchFamily="34" charset="0"/>
                <a:cs typeface="Arial" panose="020B0604020202020204" pitchFamily="34" charset="0"/>
              </a:rPr>
              <a:t>(Old clause 5.9.1.b)</a:t>
            </a:r>
            <a:endParaRPr lang="en-IN" sz="2946" dirty="0">
              <a:latin typeface="Arial" panose="020B0604020202020204" pitchFamily="34" charset="0"/>
              <a:cs typeface="Arial" panose="020B0604020202020204" pitchFamily="34" charset="0"/>
            </a:endParaRPr>
          </a:p>
          <a:p>
            <a:pPr algn="just"/>
            <a:r>
              <a:rPr lang="en-US" sz="2946" dirty="0">
                <a:solidFill>
                  <a:srgbClr val="00B050"/>
                </a:solidFill>
                <a:latin typeface="Arial" panose="020B0604020202020204" pitchFamily="34" charset="0"/>
                <a:cs typeface="Arial" panose="020B0604020202020204" pitchFamily="34" charset="0"/>
              </a:rPr>
              <a:t>c)</a:t>
            </a:r>
            <a:r>
              <a:rPr lang="en-US" sz="2946" dirty="0">
                <a:latin typeface="Arial" panose="020B0604020202020204" pitchFamily="34" charset="0"/>
                <a:cs typeface="Arial" panose="020B0604020202020204" pitchFamily="34" charset="0"/>
              </a:rPr>
              <a:t> </a:t>
            </a:r>
            <a:r>
              <a:rPr lang="en-US" sz="2946" dirty="0">
                <a:solidFill>
                  <a:srgbClr val="00B050"/>
                </a:solidFill>
                <a:latin typeface="Arial" panose="020B0604020202020204" pitchFamily="34" charset="0"/>
                <a:cs typeface="Arial" panose="020B0604020202020204" pitchFamily="34" charset="0"/>
              </a:rPr>
              <a:t>the laboratory shall have </a:t>
            </a:r>
            <a:r>
              <a:rPr lang="en-US" sz="2946" b="1" dirty="0">
                <a:solidFill>
                  <a:srgbClr val="00B050"/>
                </a:solidFill>
                <a:latin typeface="Arial" panose="020B0604020202020204" pitchFamily="34" charset="0"/>
                <a:cs typeface="Arial" panose="020B0604020202020204" pitchFamily="34" charset="0"/>
              </a:rPr>
              <a:t>an escalation procedure</a:t>
            </a:r>
            <a:r>
              <a:rPr lang="en-US" sz="2946" dirty="0">
                <a:solidFill>
                  <a:srgbClr val="00B050"/>
                </a:solidFill>
                <a:latin typeface="Arial" panose="020B0604020202020204" pitchFamily="34" charset="0"/>
                <a:cs typeface="Arial" panose="020B0604020202020204" pitchFamily="34" charset="0"/>
              </a:rPr>
              <a:t> for laboratory personnel </a:t>
            </a:r>
            <a:r>
              <a:rPr lang="en-US" sz="2946" b="1" dirty="0">
                <a:solidFill>
                  <a:srgbClr val="00B050"/>
                </a:solidFill>
                <a:latin typeface="Arial" panose="020B0604020202020204" pitchFamily="34" charset="0"/>
                <a:cs typeface="Arial" panose="020B0604020202020204" pitchFamily="34" charset="0"/>
              </a:rPr>
              <a:t>when a responsible person cannot be contacted</a:t>
            </a:r>
            <a:r>
              <a:rPr lang="en-US" sz="2946" dirty="0">
                <a:solidFill>
                  <a:srgbClr val="00B050"/>
                </a:solidFill>
                <a:latin typeface="Arial" panose="020B0604020202020204" pitchFamily="34" charset="0"/>
                <a:cs typeface="Arial" panose="020B0604020202020204" pitchFamily="34" charset="0"/>
              </a:rPr>
              <a:t>.</a:t>
            </a: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76</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39229178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81851" y="853725"/>
            <a:ext cx="8949361" cy="3626634"/>
          </a:xfrm>
        </p:spPr>
        <p:txBody>
          <a:bodyPr/>
          <a:lstStyle/>
          <a:p>
            <a:pPr algn="just"/>
            <a:r>
              <a:rPr lang="en-US" sz="2946" b="1" dirty="0">
                <a:latin typeface="Arial" panose="020B0604020202020204" pitchFamily="34" charset="0"/>
                <a:cs typeface="Arial" panose="020B0604020202020204" pitchFamily="34" charset="0"/>
              </a:rPr>
              <a:t>7.4.1.4 </a:t>
            </a:r>
            <a:r>
              <a:rPr lang="en-US" sz="2946" b="1" dirty="0">
                <a:solidFill>
                  <a:srgbClr val="00B050"/>
                </a:solidFill>
                <a:latin typeface="Arial" panose="020B0604020202020204" pitchFamily="34" charset="0"/>
                <a:cs typeface="Arial" panose="020B0604020202020204" pitchFamily="34" charset="0"/>
              </a:rPr>
              <a:t>Special considerations for results</a:t>
            </a:r>
            <a:endParaRPr lang="en-US" sz="2946" dirty="0">
              <a:solidFill>
                <a:srgbClr val="00B050"/>
              </a:solidFill>
              <a:latin typeface="Arial" panose="020B0604020202020204" pitchFamily="34" charset="0"/>
              <a:cs typeface="Arial" panose="020B0604020202020204" pitchFamily="34" charset="0"/>
            </a:endParaRPr>
          </a:p>
          <a:p>
            <a:pPr algn="just"/>
            <a:r>
              <a:rPr lang="en-US" sz="2946" dirty="0">
                <a:solidFill>
                  <a:srgbClr val="00B050"/>
                </a:solidFill>
                <a:latin typeface="Arial" panose="020B0604020202020204" pitchFamily="34" charset="0"/>
                <a:cs typeface="Arial" panose="020B0604020202020204" pitchFamily="34" charset="0"/>
              </a:rPr>
              <a:t>a) When </a:t>
            </a:r>
            <a:r>
              <a:rPr lang="en-US" sz="2946" b="1" dirty="0">
                <a:solidFill>
                  <a:srgbClr val="00B050"/>
                </a:solidFill>
                <a:latin typeface="Arial" panose="020B0604020202020204" pitchFamily="34" charset="0"/>
                <a:cs typeface="Arial" panose="020B0604020202020204" pitchFamily="34" charset="0"/>
              </a:rPr>
              <a:t>agreed with the user</a:t>
            </a:r>
            <a:r>
              <a:rPr lang="en-US" sz="2946" dirty="0">
                <a:solidFill>
                  <a:srgbClr val="00B050"/>
                </a:solidFill>
                <a:latin typeface="Arial" panose="020B0604020202020204" pitchFamily="34" charset="0"/>
                <a:cs typeface="Arial" panose="020B0604020202020204" pitchFamily="34" charset="0"/>
              </a:rPr>
              <a:t>, the results may be </a:t>
            </a:r>
            <a:r>
              <a:rPr lang="en-US" sz="2946" b="1" dirty="0">
                <a:solidFill>
                  <a:srgbClr val="00B050"/>
                </a:solidFill>
                <a:latin typeface="Arial" panose="020B0604020202020204" pitchFamily="34" charset="0"/>
                <a:cs typeface="Arial" panose="020B0604020202020204" pitchFamily="34" charset="0"/>
              </a:rPr>
              <a:t>reported in a simplified way</a:t>
            </a:r>
            <a:r>
              <a:rPr lang="en-US" sz="2946" dirty="0">
                <a:solidFill>
                  <a:srgbClr val="00B050"/>
                </a:solidFill>
                <a:latin typeface="Arial" panose="020B0604020202020204" pitchFamily="34" charset="0"/>
                <a:cs typeface="Arial" panose="020B0604020202020204" pitchFamily="34" charset="0"/>
              </a:rPr>
              <a:t>. Any information listed in 7.4.1.6 and 7.4.1.7 that is not reported to the user shall be readily available</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b) When results are transmitted as a </a:t>
            </a:r>
            <a:r>
              <a:rPr lang="en-US" sz="2946" dirty="0">
                <a:latin typeface="Arial" panose="020B0604020202020204" pitchFamily="34" charset="0"/>
                <a:cs typeface="Arial" panose="020B0604020202020204" pitchFamily="34" charset="0"/>
                <a:hlinkClick r:id="rId2" action="ppaction://hlinkfile"/>
              </a:rPr>
              <a:t>preliminary</a:t>
            </a:r>
            <a:r>
              <a:rPr lang="en-US" sz="2946" dirty="0">
                <a:latin typeface="Arial" panose="020B0604020202020204" pitchFamily="34" charset="0"/>
                <a:cs typeface="Arial" panose="020B0604020202020204" pitchFamily="34" charset="0"/>
              </a:rPr>
              <a:t> report, the </a:t>
            </a:r>
            <a:r>
              <a:rPr lang="en-US" sz="2946" b="1" dirty="0">
                <a:latin typeface="Arial" panose="020B0604020202020204" pitchFamily="34" charset="0"/>
                <a:cs typeface="Arial" panose="020B0604020202020204" pitchFamily="34" charset="0"/>
              </a:rPr>
              <a:t>final report shall always be forwarded</a:t>
            </a:r>
            <a:r>
              <a:rPr lang="en-US" sz="2946" dirty="0">
                <a:latin typeface="Arial" panose="020B0604020202020204" pitchFamily="34" charset="0"/>
                <a:cs typeface="Arial" panose="020B0604020202020204" pitchFamily="34" charset="0"/>
              </a:rPr>
              <a:t> to the </a:t>
            </a:r>
            <a:r>
              <a:rPr lang="en-US" sz="2946" dirty="0">
                <a:latin typeface="Arial" panose="020B0604020202020204" pitchFamily="34" charset="0"/>
                <a:cs typeface="Arial" panose="020B0604020202020204" pitchFamily="34" charset="0"/>
                <a:hlinkClick r:id="rId2" action="ppaction://hlinkfile"/>
              </a:rPr>
              <a:t>user</a:t>
            </a:r>
            <a:r>
              <a:rPr lang="en-US" sz="2946" dirty="0">
                <a:latin typeface="Arial" panose="020B0604020202020204" pitchFamily="34" charset="0"/>
                <a:cs typeface="Arial" panose="020B0604020202020204" pitchFamily="34" charset="0"/>
              </a:rPr>
              <a:t>. </a:t>
            </a:r>
            <a:r>
              <a:rPr lang="en-US" sz="2946" dirty="0">
                <a:solidFill>
                  <a:srgbClr val="FF0000"/>
                </a:solidFill>
                <a:latin typeface="Arial" panose="020B0604020202020204" pitchFamily="34" charset="0"/>
                <a:cs typeface="Arial" panose="020B0604020202020204" pitchFamily="34" charset="0"/>
              </a:rPr>
              <a:t>(Old 5.9.1 d)</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77</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4353567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81851" y="853725"/>
            <a:ext cx="8949361" cy="5161926"/>
          </a:xfrm>
        </p:spPr>
        <p:txBody>
          <a:bodyPr/>
          <a:lstStyle/>
          <a:p>
            <a:pPr algn="just"/>
            <a:r>
              <a:rPr lang="en-US" sz="2946" b="1" dirty="0">
                <a:latin typeface="Arial" panose="020B0604020202020204" pitchFamily="34" charset="0"/>
                <a:cs typeface="Arial" panose="020B0604020202020204" pitchFamily="34" charset="0"/>
              </a:rPr>
              <a:t>7.4.1.4 Special considerations for results</a:t>
            </a:r>
            <a:endParaRPr lang="en-US" sz="2946" dirty="0">
              <a:latin typeface="Arial" panose="020B0604020202020204" pitchFamily="34" charset="0"/>
              <a:cs typeface="Arial" panose="020B0604020202020204" pitchFamily="34" charset="0"/>
            </a:endParaRPr>
          </a:p>
          <a:p>
            <a:pPr algn="just"/>
            <a:r>
              <a:rPr lang="en-US" sz="2854" dirty="0">
                <a:latin typeface="Arial" panose="020B0604020202020204" pitchFamily="34" charset="0"/>
                <a:cs typeface="Arial" panose="020B0604020202020204" pitchFamily="34" charset="0"/>
              </a:rPr>
              <a:t>c) </a:t>
            </a:r>
            <a:r>
              <a:rPr lang="en-US" sz="2854" b="1" dirty="0">
                <a:latin typeface="Arial" panose="020B0604020202020204" pitchFamily="34" charset="0"/>
                <a:cs typeface="Arial" panose="020B0604020202020204" pitchFamily="34" charset="0"/>
              </a:rPr>
              <a:t>Records</a:t>
            </a:r>
            <a:r>
              <a:rPr lang="en-US" sz="2854" dirty="0">
                <a:latin typeface="Arial" panose="020B0604020202020204" pitchFamily="34" charset="0"/>
                <a:cs typeface="Arial" panose="020B0604020202020204" pitchFamily="34" charset="0"/>
              </a:rPr>
              <a:t> shall be kept of all results which are </a:t>
            </a:r>
            <a:r>
              <a:rPr lang="en-US" sz="2854" b="1" dirty="0">
                <a:latin typeface="Arial" panose="020B0604020202020204" pitchFamily="34" charset="0"/>
                <a:cs typeface="Arial" panose="020B0604020202020204" pitchFamily="34" charset="0"/>
              </a:rPr>
              <a:t>provided orally</a:t>
            </a:r>
            <a:r>
              <a:rPr lang="en-US" sz="2854" dirty="0">
                <a:latin typeface="Arial" panose="020B0604020202020204" pitchFamily="34" charset="0"/>
                <a:cs typeface="Arial" panose="020B0604020202020204" pitchFamily="34" charset="0"/>
              </a:rPr>
              <a:t>, including </a:t>
            </a:r>
            <a:r>
              <a:rPr lang="en-US" sz="2854" b="1" dirty="0">
                <a:latin typeface="Arial" panose="020B0604020202020204" pitchFamily="34" charset="0"/>
                <a:cs typeface="Arial" panose="020B0604020202020204" pitchFamily="34" charset="0"/>
              </a:rPr>
              <a:t>details of verification of accuracy of communication</a:t>
            </a:r>
            <a:r>
              <a:rPr lang="en-US" sz="2854" dirty="0">
                <a:latin typeface="Arial" panose="020B0604020202020204" pitchFamily="34" charset="0"/>
                <a:cs typeface="Arial" panose="020B0604020202020204" pitchFamily="34" charset="0"/>
              </a:rPr>
              <a:t>, as in 7.4.1.3 b). Such results shall </a:t>
            </a:r>
            <a:r>
              <a:rPr lang="en-US" sz="2854" b="1" dirty="0">
                <a:latin typeface="Arial" panose="020B0604020202020204" pitchFamily="34" charset="0"/>
                <a:cs typeface="Arial" panose="020B0604020202020204" pitchFamily="34" charset="0"/>
              </a:rPr>
              <a:t>always be followed by a report</a:t>
            </a:r>
            <a:r>
              <a:rPr lang="en-US" sz="2854" dirty="0">
                <a:latin typeface="Arial" panose="020B0604020202020204" pitchFamily="34" charset="0"/>
                <a:cs typeface="Arial" panose="020B0604020202020204" pitchFamily="34" charset="0"/>
              </a:rPr>
              <a:t>. </a:t>
            </a:r>
            <a:r>
              <a:rPr lang="en-US" sz="2854" baseline="30000" dirty="0">
                <a:solidFill>
                  <a:srgbClr val="FF0000"/>
                </a:solidFill>
                <a:latin typeface="Arial" panose="020B0604020202020204" pitchFamily="34" charset="0"/>
                <a:cs typeface="Arial" panose="020B0604020202020204" pitchFamily="34" charset="0"/>
              </a:rPr>
              <a:t>(Old 5.9.1 e)</a:t>
            </a:r>
          </a:p>
          <a:p>
            <a:pPr algn="just"/>
            <a:r>
              <a:rPr lang="en-US" sz="2854" dirty="0">
                <a:latin typeface="Arial" panose="020B0604020202020204" pitchFamily="34" charset="0"/>
                <a:cs typeface="Arial" panose="020B0604020202020204" pitchFamily="34" charset="0"/>
              </a:rPr>
              <a:t>d) </a:t>
            </a:r>
            <a:r>
              <a:rPr lang="en-US" sz="2854" b="1" dirty="0">
                <a:latin typeface="Arial" panose="020B0604020202020204" pitchFamily="34" charset="0"/>
                <a:cs typeface="Arial" panose="020B0604020202020204" pitchFamily="34" charset="0"/>
              </a:rPr>
              <a:t>Special counselling</a:t>
            </a:r>
            <a:r>
              <a:rPr lang="en-US" sz="2854" dirty="0">
                <a:latin typeface="Arial" panose="020B0604020202020204" pitchFamily="34" charset="0"/>
                <a:cs typeface="Arial" panose="020B0604020202020204" pitchFamily="34" charset="0"/>
              </a:rPr>
              <a:t> may be needed for examination results with serious implications for the patient (e.g. for genetic or certain infectious diseases). Laboratory management should ensure that these </a:t>
            </a:r>
            <a:r>
              <a:rPr lang="en-US" sz="2854" b="1" dirty="0">
                <a:latin typeface="Arial" panose="020B0604020202020204" pitchFamily="34" charset="0"/>
                <a:cs typeface="Arial" panose="020B0604020202020204" pitchFamily="34" charset="0"/>
              </a:rPr>
              <a:t>results are not communicated to the patient without the opportunity for adequate counselling</a:t>
            </a:r>
            <a:r>
              <a:rPr lang="en-US" sz="2946" dirty="0">
                <a:latin typeface="Arial" panose="020B0604020202020204" pitchFamily="34" charset="0"/>
                <a:cs typeface="Arial" panose="020B0604020202020204" pitchFamily="34" charset="0"/>
              </a:rPr>
              <a:t>. </a:t>
            </a:r>
            <a:r>
              <a:rPr lang="en-US" sz="2946" baseline="30000" dirty="0">
                <a:solidFill>
                  <a:srgbClr val="FF0000"/>
                </a:solidFill>
                <a:latin typeface="Arial" panose="020B0604020202020204" pitchFamily="34" charset="0"/>
                <a:cs typeface="Arial" panose="020B0604020202020204" pitchFamily="34" charset="0"/>
              </a:rPr>
              <a:t>(Old 5.9.1 NOTE 1)</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78</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733009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81851" y="853725"/>
            <a:ext cx="8949361" cy="4079963"/>
          </a:xfrm>
        </p:spPr>
        <p:txBody>
          <a:bodyPr/>
          <a:lstStyle/>
          <a:p>
            <a:pPr algn="just"/>
            <a:r>
              <a:rPr lang="en-US" sz="2946" b="1" dirty="0">
                <a:latin typeface="Arial" panose="020B0604020202020204" pitchFamily="34" charset="0"/>
                <a:cs typeface="Arial" panose="020B0604020202020204" pitchFamily="34" charset="0"/>
              </a:rPr>
              <a:t>7.4.1.4 Special considerations for results</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e) Results of laboratory examinations that have been </a:t>
            </a:r>
            <a:r>
              <a:rPr lang="en-US" sz="2946" b="1" dirty="0">
                <a:latin typeface="Arial" panose="020B0604020202020204" pitchFamily="34" charset="0"/>
                <a:cs typeface="Arial" panose="020B0604020202020204" pitchFamily="34" charset="0"/>
              </a:rPr>
              <a:t>anonymized</a:t>
            </a:r>
            <a:r>
              <a:rPr lang="en-US" sz="2946" dirty="0">
                <a:latin typeface="Arial" panose="020B0604020202020204" pitchFamily="34" charset="0"/>
                <a:cs typeface="Arial" panose="020B0604020202020204" pitchFamily="34" charset="0"/>
              </a:rPr>
              <a:t> may be </a:t>
            </a:r>
            <a:r>
              <a:rPr lang="en-US" sz="2946" b="1" dirty="0">
                <a:latin typeface="Arial" panose="020B0604020202020204" pitchFamily="34" charset="0"/>
                <a:cs typeface="Arial" panose="020B0604020202020204" pitchFamily="34" charset="0"/>
              </a:rPr>
              <a:t>used</a:t>
            </a:r>
            <a:r>
              <a:rPr lang="en-US" sz="2946" dirty="0">
                <a:latin typeface="Arial" panose="020B0604020202020204" pitchFamily="34" charset="0"/>
                <a:cs typeface="Arial" panose="020B0604020202020204" pitchFamily="34" charset="0"/>
              </a:rPr>
              <a:t> for such purposes as </a:t>
            </a:r>
            <a:r>
              <a:rPr lang="en-US" sz="2946" b="1" dirty="0">
                <a:latin typeface="Arial" panose="020B0604020202020204" pitchFamily="34" charset="0"/>
                <a:cs typeface="Arial" panose="020B0604020202020204" pitchFamily="34" charset="0"/>
              </a:rPr>
              <a:t>epidemiology</a:t>
            </a:r>
            <a:r>
              <a:rPr lang="en-US" sz="2946" dirty="0">
                <a:latin typeface="Arial" panose="020B0604020202020204" pitchFamily="34" charset="0"/>
                <a:cs typeface="Arial" panose="020B0604020202020204" pitchFamily="34" charset="0"/>
              </a:rPr>
              <a:t>, </a:t>
            </a:r>
            <a:r>
              <a:rPr lang="en-US" sz="2946" b="1" dirty="0">
                <a:latin typeface="Arial" panose="020B0604020202020204" pitchFamily="34" charset="0"/>
                <a:cs typeface="Arial" panose="020B0604020202020204" pitchFamily="34" charset="0"/>
              </a:rPr>
              <a:t>demography</a:t>
            </a:r>
            <a:r>
              <a:rPr lang="en-US" sz="2946" dirty="0">
                <a:latin typeface="Arial" panose="020B0604020202020204" pitchFamily="34" charset="0"/>
                <a:cs typeface="Arial" panose="020B0604020202020204" pitchFamily="34" charset="0"/>
              </a:rPr>
              <a:t>, or other </a:t>
            </a:r>
            <a:r>
              <a:rPr lang="en-US" sz="2946" b="1" dirty="0">
                <a:latin typeface="Arial" panose="020B0604020202020204" pitchFamily="34" charset="0"/>
                <a:cs typeface="Arial" panose="020B0604020202020204" pitchFamily="34" charset="0"/>
              </a:rPr>
              <a:t>statistical analyses</a:t>
            </a:r>
            <a:r>
              <a:rPr lang="en-US" sz="2946" dirty="0">
                <a:latin typeface="Arial" panose="020B0604020202020204" pitchFamily="34" charset="0"/>
                <a:cs typeface="Arial" panose="020B0604020202020204" pitchFamily="34" charset="0"/>
              </a:rPr>
              <a:t>, </a:t>
            </a:r>
            <a:r>
              <a:rPr lang="en-US" sz="2946" dirty="0">
                <a:solidFill>
                  <a:srgbClr val="00B050"/>
                </a:solidFill>
                <a:latin typeface="Arial" panose="020B0604020202020204" pitchFamily="34" charset="0"/>
                <a:cs typeface="Arial" panose="020B0604020202020204" pitchFamily="34" charset="0"/>
              </a:rPr>
              <a:t>provided that all </a:t>
            </a:r>
            <a:r>
              <a:rPr lang="en-US" sz="2946" b="1" dirty="0">
                <a:solidFill>
                  <a:srgbClr val="00B050"/>
                </a:solidFill>
                <a:latin typeface="Arial" panose="020B0604020202020204" pitchFamily="34" charset="0"/>
                <a:cs typeface="Arial" panose="020B0604020202020204" pitchFamily="34" charset="0"/>
              </a:rPr>
              <a:t>risks to patient privacy</a:t>
            </a:r>
            <a:r>
              <a:rPr lang="en-US" sz="2946" dirty="0">
                <a:solidFill>
                  <a:srgbClr val="00B050"/>
                </a:solidFill>
                <a:latin typeface="Arial" panose="020B0604020202020204" pitchFamily="34" charset="0"/>
                <a:cs typeface="Arial" panose="020B0604020202020204" pitchFamily="34" charset="0"/>
              </a:rPr>
              <a:t> and </a:t>
            </a:r>
            <a:r>
              <a:rPr lang="en-US" sz="2946" b="1" dirty="0">
                <a:solidFill>
                  <a:srgbClr val="00B050"/>
                </a:solidFill>
                <a:latin typeface="Arial" panose="020B0604020202020204" pitchFamily="34" charset="0"/>
                <a:cs typeface="Arial" panose="020B0604020202020204" pitchFamily="34" charset="0"/>
              </a:rPr>
              <a:t>confidentiality</a:t>
            </a:r>
            <a:r>
              <a:rPr lang="en-US" sz="2946" dirty="0">
                <a:solidFill>
                  <a:srgbClr val="00B050"/>
                </a:solidFill>
                <a:latin typeface="Arial" panose="020B0604020202020204" pitchFamily="34" charset="0"/>
                <a:cs typeface="Arial" panose="020B0604020202020204" pitchFamily="34" charset="0"/>
              </a:rPr>
              <a:t> are mitigated and in accordance with any either </a:t>
            </a:r>
            <a:r>
              <a:rPr lang="en-US" sz="2946" b="1" dirty="0">
                <a:solidFill>
                  <a:srgbClr val="00B050"/>
                </a:solidFill>
                <a:latin typeface="Arial" panose="020B0604020202020204" pitchFamily="34" charset="0"/>
                <a:cs typeface="Arial" panose="020B0604020202020204" pitchFamily="34" charset="0"/>
              </a:rPr>
              <a:t>legal or regulatory requirements</a:t>
            </a:r>
            <a:r>
              <a:rPr lang="en-US" sz="2946" dirty="0">
                <a:solidFill>
                  <a:srgbClr val="00B050"/>
                </a:solidFill>
                <a:latin typeface="Arial" panose="020B0604020202020204" pitchFamily="34" charset="0"/>
                <a:cs typeface="Arial" panose="020B0604020202020204" pitchFamily="34" charset="0"/>
              </a:rPr>
              <a:t>, or both</a:t>
            </a:r>
            <a:r>
              <a:rPr lang="en-US" sz="2946" dirty="0">
                <a:latin typeface="Arial" panose="020B0604020202020204" pitchFamily="34" charset="0"/>
                <a:cs typeface="Arial" panose="020B0604020202020204" pitchFamily="34" charset="0"/>
              </a:rPr>
              <a:t>. </a:t>
            </a:r>
            <a:r>
              <a:rPr lang="en-US" sz="2946" dirty="0">
                <a:solidFill>
                  <a:srgbClr val="FF0000"/>
                </a:solidFill>
                <a:latin typeface="Arial" panose="020B0604020202020204" pitchFamily="34" charset="0"/>
                <a:cs typeface="Arial" panose="020B0604020202020204" pitchFamily="34" charset="0"/>
              </a:rPr>
              <a:t>(Old 5.9.1 NOTE 2)</a:t>
            </a: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79</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7679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p:txBody>
          <a:bodyPr>
            <a:normAutofit fontScale="92500" lnSpcReduction="10000"/>
          </a:bodyPr>
          <a:lstStyle/>
          <a:p>
            <a:pPr algn="just">
              <a:buNone/>
            </a:pPr>
            <a:r>
              <a:rPr lang="en-US" sz="3000" b="1" dirty="0">
                <a:cs typeface="Arial" panose="020B0604020202020204" pitchFamily="34" charset="0"/>
              </a:rPr>
              <a:t>7.2.2 Laboratory information for patients and users</a:t>
            </a:r>
          </a:p>
          <a:p>
            <a:pPr algn="just"/>
            <a:r>
              <a:rPr lang="en-US" sz="3000" dirty="0">
                <a:cs typeface="Arial" panose="020B0604020202020204" pitchFamily="34" charset="0"/>
              </a:rPr>
              <a:t>The information shall include as appropriate (Contd):</a:t>
            </a:r>
          </a:p>
          <a:p>
            <a:pPr algn="just">
              <a:buNone/>
            </a:pPr>
            <a:r>
              <a:rPr lang="en-US" sz="3000" dirty="0">
                <a:cs typeface="Arial" panose="020B0604020202020204" pitchFamily="34" charset="0"/>
              </a:rPr>
              <a:t>	c) </a:t>
            </a:r>
            <a:r>
              <a:rPr lang="en-US" sz="2800" dirty="0">
                <a:cs typeface="Arial" panose="020B0604020202020204" pitchFamily="34" charset="0"/>
              </a:rPr>
              <a:t>the scope of laboratory activities and time for expected availability of results;</a:t>
            </a:r>
          </a:p>
          <a:p>
            <a:pPr algn="just">
              <a:buNone/>
            </a:pPr>
            <a:r>
              <a:rPr lang="en-US" sz="2800" dirty="0">
                <a:cs typeface="Arial" panose="020B0604020202020204" pitchFamily="34" charset="0"/>
              </a:rPr>
              <a:t>	d) the availability of advisory services;</a:t>
            </a:r>
          </a:p>
          <a:p>
            <a:pPr algn="just">
              <a:buNone/>
            </a:pPr>
            <a:r>
              <a:rPr lang="en-US" sz="2800" dirty="0">
                <a:cs typeface="Arial" panose="020B0604020202020204" pitchFamily="34" charset="0"/>
              </a:rPr>
              <a:t>	e) </a:t>
            </a:r>
            <a:r>
              <a:rPr lang="en-IN" sz="2800" dirty="0">
                <a:cs typeface="Arial" panose="020B0604020202020204" pitchFamily="34" charset="0"/>
              </a:rPr>
              <a:t>requirements for patient consent;</a:t>
            </a:r>
          </a:p>
          <a:p>
            <a:pPr algn="just">
              <a:buNone/>
            </a:pPr>
            <a:r>
              <a:rPr lang="en-IN" sz="2800" dirty="0">
                <a:cs typeface="Arial" panose="020B0604020202020204" pitchFamily="34" charset="0"/>
              </a:rPr>
              <a:t>	f) f</a:t>
            </a:r>
            <a:r>
              <a:rPr lang="en-US" sz="2800" dirty="0">
                <a:cs typeface="Arial" panose="020B0604020202020204" pitchFamily="34" charset="0"/>
              </a:rPr>
              <a:t>actors known to significantly impact the performance  of the examination or the interpretation of the results; and,</a:t>
            </a:r>
          </a:p>
          <a:p>
            <a:pPr algn="just">
              <a:buNone/>
            </a:pPr>
            <a:r>
              <a:rPr lang="en-US" sz="2800" dirty="0">
                <a:cs typeface="Arial" panose="020B0604020202020204" pitchFamily="34" charset="0"/>
              </a:rPr>
              <a:t>	g) the laboratory complaint process.</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889C98EF-8190-4802-A591-198D4CD09B42}"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8</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96163" y="852099"/>
            <a:ext cx="8949361" cy="4533292"/>
          </a:xfrm>
        </p:spPr>
        <p:txBody>
          <a:bodyPr/>
          <a:lstStyle/>
          <a:p>
            <a:pPr algn="just"/>
            <a:r>
              <a:rPr lang="en-US" sz="2946" b="1" dirty="0">
                <a:latin typeface="Arial" panose="020B0604020202020204" pitchFamily="34" charset="0"/>
                <a:cs typeface="Arial" panose="020B0604020202020204" pitchFamily="34" charset="0"/>
              </a:rPr>
              <a:t>7.4.1.5 Automated selection, </a:t>
            </a:r>
            <a:r>
              <a:rPr lang="en-US" sz="2946" b="1" dirty="0">
                <a:solidFill>
                  <a:srgbClr val="00B050"/>
                </a:solidFill>
                <a:latin typeface="Arial" panose="020B0604020202020204" pitchFamily="34" charset="0"/>
                <a:cs typeface="Arial" panose="020B0604020202020204" pitchFamily="34" charset="0"/>
              </a:rPr>
              <a:t>review, release </a:t>
            </a:r>
            <a:r>
              <a:rPr lang="en-US" sz="2946" b="1" dirty="0">
                <a:latin typeface="Arial" panose="020B0604020202020204" pitchFamily="34" charset="0"/>
                <a:cs typeface="Arial" panose="020B0604020202020204" pitchFamily="34" charset="0"/>
              </a:rPr>
              <a:t>and reporting of results</a:t>
            </a:r>
            <a:r>
              <a:rPr lang="en-US" sz="2946" dirty="0">
                <a:solidFill>
                  <a:srgbClr val="FF0000"/>
                </a:solidFill>
                <a:latin typeface="Arial" panose="020B0604020202020204" pitchFamily="34" charset="0"/>
                <a:cs typeface="Arial" panose="020B0604020202020204" pitchFamily="34" charset="0"/>
              </a:rPr>
              <a:t> </a:t>
            </a:r>
            <a:r>
              <a:rPr lang="en-US" sz="2946" baseline="30000" dirty="0">
                <a:solidFill>
                  <a:srgbClr val="FF0000"/>
                </a:solidFill>
                <a:latin typeface="Arial" panose="020B0604020202020204" pitchFamily="34" charset="0"/>
                <a:cs typeface="Arial" panose="020B0604020202020204" pitchFamily="34" charset="0"/>
              </a:rPr>
              <a:t>(Old 5.9.2)</a:t>
            </a:r>
          </a:p>
          <a:p>
            <a:pPr algn="just"/>
            <a:r>
              <a:rPr lang="en-US" sz="2946" dirty="0">
                <a:latin typeface="Arial" panose="020B0604020202020204" pitchFamily="34" charset="0"/>
                <a:cs typeface="Arial" panose="020B0604020202020204" pitchFamily="34" charset="0"/>
              </a:rPr>
              <a:t>When the laboratory implements a system for automated selection, </a:t>
            </a:r>
            <a:r>
              <a:rPr lang="en-US" sz="2946" dirty="0">
                <a:solidFill>
                  <a:srgbClr val="00B050"/>
                </a:solidFill>
                <a:latin typeface="Arial" panose="020B0604020202020204" pitchFamily="34" charset="0"/>
                <a:cs typeface="Arial" panose="020B0604020202020204" pitchFamily="34" charset="0"/>
              </a:rPr>
              <a:t>review, release </a:t>
            </a:r>
            <a:r>
              <a:rPr lang="en-US" sz="2946" dirty="0">
                <a:latin typeface="Arial" panose="020B0604020202020204" pitchFamily="34" charset="0"/>
                <a:cs typeface="Arial" panose="020B0604020202020204" pitchFamily="34" charset="0"/>
              </a:rPr>
              <a:t>and reporting of results, it shall establish a </a:t>
            </a:r>
            <a:r>
              <a:rPr lang="en-US" sz="2946" strike="sngStrike" dirty="0">
                <a:solidFill>
                  <a:srgbClr val="FF0000"/>
                </a:solidFill>
                <a:latin typeface="Arial" panose="020B0604020202020204" pitchFamily="34" charset="0"/>
                <a:cs typeface="Arial" panose="020B0604020202020204" pitchFamily="34" charset="0"/>
              </a:rPr>
              <a:t>documented </a:t>
            </a:r>
            <a:r>
              <a:rPr lang="en-US" sz="2946" dirty="0">
                <a:latin typeface="Arial" panose="020B0604020202020204" pitchFamily="34" charset="0"/>
                <a:cs typeface="Arial" panose="020B0604020202020204" pitchFamily="34" charset="0"/>
              </a:rPr>
              <a:t>procedure to ensure that:</a:t>
            </a:r>
            <a:r>
              <a:rPr lang="en-US" sz="2946" baseline="30000" dirty="0">
                <a:solidFill>
                  <a:srgbClr val="FF0000"/>
                </a:solidFill>
                <a:latin typeface="Arial" panose="020B0604020202020204" pitchFamily="34" charset="0"/>
                <a:cs typeface="Arial" panose="020B0604020202020204" pitchFamily="34" charset="0"/>
              </a:rPr>
              <a:t>(Old 5.9.2 para 1)</a:t>
            </a:r>
          </a:p>
          <a:p>
            <a:pPr algn="just"/>
            <a:r>
              <a:rPr lang="en-US" sz="2946" dirty="0">
                <a:latin typeface="Arial" panose="020B0604020202020204" pitchFamily="34" charset="0"/>
                <a:cs typeface="Arial" panose="020B0604020202020204" pitchFamily="34" charset="0"/>
              </a:rPr>
              <a:t>a) the criteria for automated selection, </a:t>
            </a:r>
            <a:r>
              <a:rPr lang="en-US" sz="2946" dirty="0">
                <a:latin typeface="Arial" panose="020B0604020202020204" pitchFamily="34" charset="0"/>
                <a:cs typeface="Arial" panose="020B0604020202020204" pitchFamily="34" charset="0"/>
                <a:hlinkClick r:id="rId2" action="ppaction://hlinkfile"/>
              </a:rPr>
              <a:t>review and release are specified</a:t>
            </a:r>
            <a:r>
              <a:rPr lang="en-US" sz="2946" dirty="0">
                <a:latin typeface="Arial" panose="020B0604020202020204" pitchFamily="34" charset="0"/>
                <a:cs typeface="Arial" panose="020B0604020202020204" pitchFamily="34" charset="0"/>
              </a:rPr>
              <a:t>, approved, readily available and understood </a:t>
            </a:r>
            <a:r>
              <a:rPr lang="en-US" sz="2946" dirty="0">
                <a:latin typeface="Arial" panose="020B0604020202020204" pitchFamily="34" charset="0"/>
                <a:cs typeface="Arial" panose="020B0604020202020204" pitchFamily="34" charset="0"/>
                <a:hlinkClick r:id="rId2" action="ppaction://hlinkfile"/>
              </a:rPr>
              <a:t>by personnel responsible for authorizing the release of results</a:t>
            </a:r>
            <a:r>
              <a:rPr lang="en-US" sz="2946" dirty="0">
                <a:latin typeface="Arial" panose="020B0604020202020204" pitchFamily="34" charset="0"/>
                <a:cs typeface="Arial" panose="020B0604020202020204" pitchFamily="34" charset="0"/>
              </a:rPr>
              <a:t>; </a:t>
            </a:r>
            <a:r>
              <a:rPr lang="en-US" sz="2946" baseline="30000" dirty="0">
                <a:solidFill>
                  <a:srgbClr val="FF0000"/>
                </a:solidFill>
                <a:latin typeface="Arial" panose="020B0604020202020204" pitchFamily="34" charset="0"/>
                <a:cs typeface="Arial" panose="020B0604020202020204" pitchFamily="34" charset="0"/>
              </a:rPr>
              <a:t>(Old 5.9.2 a)</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80</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14418706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96163" y="852099"/>
            <a:ext cx="8949361" cy="4533292"/>
          </a:xfrm>
        </p:spPr>
        <p:txBody>
          <a:bodyPr/>
          <a:lstStyle/>
          <a:p>
            <a:pPr algn="just"/>
            <a:r>
              <a:rPr lang="en-US" sz="2946" b="1" dirty="0">
                <a:latin typeface="Arial" panose="020B0604020202020204" pitchFamily="34" charset="0"/>
                <a:cs typeface="Arial" panose="020B0604020202020204" pitchFamily="34" charset="0"/>
              </a:rPr>
              <a:t>7.4.1.5 Automated selection, review, release and reporting of results</a:t>
            </a:r>
            <a:r>
              <a:rPr lang="en-US" sz="2946" dirty="0">
                <a:solidFill>
                  <a:srgbClr val="FF0000"/>
                </a:solidFill>
                <a:latin typeface="Arial" panose="020B0604020202020204" pitchFamily="34" charset="0"/>
                <a:cs typeface="Arial" panose="020B0604020202020204" pitchFamily="34" charset="0"/>
              </a:rPr>
              <a:t> (Old 5.9.2)</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b) the criteria are validated and </a:t>
            </a:r>
            <a:r>
              <a:rPr lang="en-US" sz="2946" dirty="0">
                <a:solidFill>
                  <a:srgbClr val="00B050"/>
                </a:solidFill>
                <a:latin typeface="Arial" panose="020B0604020202020204" pitchFamily="34" charset="0"/>
                <a:cs typeface="Arial" panose="020B0604020202020204" pitchFamily="34" charset="0"/>
              </a:rPr>
              <a:t>approved</a:t>
            </a:r>
            <a:r>
              <a:rPr lang="en-US" sz="2946" dirty="0">
                <a:latin typeface="Arial" panose="020B0604020202020204" pitchFamily="34" charset="0"/>
                <a:cs typeface="Arial" panose="020B0604020202020204" pitchFamily="34" charset="0"/>
              </a:rPr>
              <a:t> before use, </a:t>
            </a:r>
            <a:r>
              <a:rPr lang="en-US" sz="2946" dirty="0">
                <a:solidFill>
                  <a:srgbClr val="00B050"/>
                </a:solidFill>
                <a:latin typeface="Arial" panose="020B0604020202020204" pitchFamily="34" charset="0"/>
                <a:cs typeface="Arial" panose="020B0604020202020204" pitchFamily="34" charset="0"/>
              </a:rPr>
              <a:t>regularly reviewed</a:t>
            </a:r>
            <a:r>
              <a:rPr lang="en-US" sz="2946" dirty="0">
                <a:latin typeface="Arial" panose="020B0604020202020204" pitchFamily="34" charset="0"/>
                <a:cs typeface="Arial" panose="020B0604020202020204" pitchFamily="34" charset="0"/>
              </a:rPr>
              <a:t> and verified after changes to the reporting system that can affect their proper functioning and place patient care at risk; </a:t>
            </a:r>
            <a:r>
              <a:rPr lang="en-US" sz="2578" dirty="0">
                <a:solidFill>
                  <a:srgbClr val="FF0000"/>
                </a:solidFill>
                <a:latin typeface="Arial" panose="020B0604020202020204" pitchFamily="34" charset="0"/>
                <a:cs typeface="Arial" panose="020B0604020202020204" pitchFamily="34" charset="0"/>
              </a:rPr>
              <a:t>(Old 5.9.2 b)</a:t>
            </a:r>
            <a:endParaRPr lang="en-US" sz="2946" dirty="0">
              <a:solidFill>
                <a:srgbClr val="FF0000"/>
              </a:solidFill>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c) results selected by an automated reporting system </a:t>
            </a:r>
            <a:r>
              <a:rPr lang="en-US" sz="2946" dirty="0">
                <a:solidFill>
                  <a:srgbClr val="00B050"/>
                </a:solidFill>
                <a:latin typeface="Arial" panose="020B0604020202020204" pitchFamily="34" charset="0"/>
                <a:cs typeface="Arial" panose="020B0604020202020204" pitchFamily="34" charset="0"/>
              </a:rPr>
              <a:t>for manual review</a:t>
            </a:r>
            <a:r>
              <a:rPr lang="en-US" sz="2946" dirty="0">
                <a:latin typeface="Arial" panose="020B0604020202020204" pitchFamily="34" charset="0"/>
                <a:cs typeface="Arial" panose="020B0604020202020204" pitchFamily="34" charset="0"/>
              </a:rPr>
              <a:t> are identifiable; and </a:t>
            </a:r>
            <a:r>
              <a:rPr lang="en-US" sz="2946" dirty="0">
                <a:solidFill>
                  <a:srgbClr val="00B050"/>
                </a:solidFill>
                <a:latin typeface="Arial" panose="020B0604020202020204" pitchFamily="34" charset="0"/>
                <a:cs typeface="Arial" panose="020B0604020202020204" pitchFamily="34" charset="0"/>
              </a:rPr>
              <a:t>as appropriate</a:t>
            </a:r>
            <a:r>
              <a:rPr lang="en-US" sz="2946" dirty="0">
                <a:latin typeface="Arial" panose="020B0604020202020204" pitchFamily="34" charset="0"/>
                <a:cs typeface="Arial" panose="020B0604020202020204" pitchFamily="34" charset="0"/>
              </a:rPr>
              <a:t>, date and time of selection </a:t>
            </a:r>
            <a:r>
              <a:rPr lang="en-US" sz="2946" dirty="0">
                <a:latin typeface="Arial" panose="020B0604020202020204" pitchFamily="34" charset="0"/>
                <a:cs typeface="Arial" panose="020B0604020202020204" pitchFamily="34" charset="0"/>
                <a:hlinkClick r:id="rId2" action="ppaction://hlinkfile"/>
              </a:rPr>
              <a:t>and review</a:t>
            </a:r>
            <a:r>
              <a:rPr lang="en-US" sz="2946" dirty="0">
                <a:latin typeface="Arial" panose="020B0604020202020204" pitchFamily="34" charset="0"/>
                <a:cs typeface="Arial" panose="020B0604020202020204" pitchFamily="34" charset="0"/>
              </a:rPr>
              <a:t>, </a:t>
            </a:r>
            <a:r>
              <a:rPr lang="en-US" sz="2946" dirty="0">
                <a:solidFill>
                  <a:srgbClr val="00B050"/>
                </a:solidFill>
                <a:latin typeface="Arial" panose="020B0604020202020204" pitchFamily="34" charset="0"/>
                <a:cs typeface="Arial" panose="020B0604020202020204" pitchFamily="34" charset="0"/>
              </a:rPr>
              <a:t>as well as identity of the reviewer are retrievable</a:t>
            </a:r>
            <a:r>
              <a:rPr lang="en-US" sz="2946" dirty="0">
                <a:latin typeface="Arial" panose="020B0604020202020204" pitchFamily="34" charset="0"/>
                <a:cs typeface="Arial" panose="020B0604020202020204" pitchFamily="34" charset="0"/>
              </a:rPr>
              <a:t>; </a:t>
            </a:r>
            <a:r>
              <a:rPr lang="en-US" sz="2946" dirty="0">
                <a:solidFill>
                  <a:srgbClr val="FF0000"/>
                </a:solidFill>
                <a:latin typeface="Arial" panose="020B0604020202020204" pitchFamily="34" charset="0"/>
                <a:cs typeface="Arial" panose="020B0604020202020204" pitchFamily="34" charset="0"/>
              </a:rPr>
              <a:t>(Old 5.9.2.e)</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81</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19526882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96163" y="852098"/>
            <a:ext cx="8949361" cy="2719975"/>
          </a:xfrm>
        </p:spPr>
        <p:txBody>
          <a:bodyPr/>
          <a:lstStyle/>
          <a:p>
            <a:pPr algn="just"/>
            <a:r>
              <a:rPr lang="en-US" sz="2946" b="1" dirty="0">
                <a:latin typeface="Arial" panose="020B0604020202020204" pitchFamily="34" charset="0"/>
                <a:cs typeface="Arial" panose="020B0604020202020204" pitchFamily="34" charset="0"/>
              </a:rPr>
              <a:t>7.4.1.5 Automated selection, review, release and reporting of results</a:t>
            </a:r>
            <a:r>
              <a:rPr lang="en-US" sz="2946" dirty="0">
                <a:solidFill>
                  <a:srgbClr val="FF0000"/>
                </a:solidFill>
                <a:latin typeface="Arial" panose="020B0604020202020204" pitchFamily="34" charset="0"/>
                <a:cs typeface="Arial" panose="020B0604020202020204" pitchFamily="34" charset="0"/>
              </a:rPr>
              <a:t> (Old 5.9.2)</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d) </a:t>
            </a:r>
            <a:r>
              <a:rPr lang="en-US" sz="2946" dirty="0">
                <a:solidFill>
                  <a:srgbClr val="00B050"/>
                </a:solidFill>
                <a:latin typeface="Arial" panose="020B0604020202020204" pitchFamily="34" charset="0"/>
                <a:cs typeface="Arial" panose="020B0604020202020204" pitchFamily="34" charset="0"/>
              </a:rPr>
              <a:t>when necessary</a:t>
            </a:r>
            <a:r>
              <a:rPr lang="en-US" sz="2946" dirty="0">
                <a:latin typeface="Arial" panose="020B0604020202020204" pitchFamily="34" charset="0"/>
                <a:cs typeface="Arial" panose="020B0604020202020204" pitchFamily="34" charset="0"/>
              </a:rPr>
              <a:t>, rapid suspension of automated selection, </a:t>
            </a:r>
            <a:r>
              <a:rPr lang="en-US" sz="2946" dirty="0">
                <a:solidFill>
                  <a:srgbClr val="00B050"/>
                </a:solidFill>
                <a:latin typeface="Arial" panose="020B0604020202020204" pitchFamily="34" charset="0"/>
                <a:cs typeface="Arial" panose="020B0604020202020204" pitchFamily="34" charset="0"/>
              </a:rPr>
              <a:t>review, release</a:t>
            </a:r>
            <a:r>
              <a:rPr lang="en-US" sz="2946" dirty="0">
                <a:latin typeface="Arial" panose="020B0604020202020204" pitchFamily="34" charset="0"/>
                <a:cs typeface="Arial" panose="020B0604020202020204" pitchFamily="34" charset="0"/>
              </a:rPr>
              <a:t> and reporting is applied. </a:t>
            </a:r>
            <a:r>
              <a:rPr lang="en-IN" sz="2946" baseline="30000" dirty="0">
                <a:solidFill>
                  <a:srgbClr val="FF0000"/>
                </a:solidFill>
                <a:latin typeface="Arial" panose="020B0604020202020204" pitchFamily="34" charset="0"/>
                <a:cs typeface="Arial" panose="020B0604020202020204" pitchFamily="34" charset="0"/>
              </a:rPr>
              <a:t>(5.9.2 f)</a:t>
            </a:r>
            <a:endParaRPr lang="en-US" sz="2946" dirty="0">
              <a:latin typeface="Arial" panose="020B0604020202020204" pitchFamily="34" charset="0"/>
              <a:cs typeface="Arial" panose="020B0604020202020204" pitchFamily="34" charset="0"/>
            </a:endParaRP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82</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5573210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139306" y="852098"/>
            <a:ext cx="8949361" cy="4079963"/>
          </a:xfrm>
        </p:spPr>
        <p:txBody>
          <a:bodyPr/>
          <a:lstStyle/>
          <a:p>
            <a:pPr algn="just"/>
            <a:r>
              <a:rPr lang="en-IN" sz="2946" b="1" dirty="0">
                <a:latin typeface="Arial" panose="020B0604020202020204" pitchFamily="34" charset="0"/>
                <a:cs typeface="Arial" panose="020B0604020202020204" pitchFamily="34" charset="0"/>
              </a:rPr>
              <a:t>7.4.1.6 </a:t>
            </a:r>
            <a:r>
              <a:rPr lang="en-IN" sz="2946" b="1" dirty="0">
                <a:solidFill>
                  <a:srgbClr val="00B050"/>
                </a:solidFill>
                <a:latin typeface="Arial" panose="020B0604020202020204" pitchFamily="34" charset="0"/>
                <a:cs typeface="Arial" panose="020B0604020202020204" pitchFamily="34" charset="0"/>
              </a:rPr>
              <a:t>Requirements for reports </a:t>
            </a:r>
            <a:r>
              <a:rPr lang="en-IN" sz="2946" dirty="0">
                <a:solidFill>
                  <a:srgbClr val="FF0000"/>
                </a:solidFill>
                <a:latin typeface="Arial" panose="020B0604020202020204" pitchFamily="34" charset="0"/>
                <a:cs typeface="Arial" panose="020B0604020202020204" pitchFamily="34" charset="0"/>
              </a:rPr>
              <a:t>(Old 5.8.3)</a:t>
            </a:r>
          </a:p>
          <a:p>
            <a:pPr algn="just"/>
            <a:r>
              <a:rPr lang="en-US" sz="2946" dirty="0">
                <a:latin typeface="Arial" panose="020B0604020202020204" pitchFamily="34" charset="0"/>
                <a:cs typeface="Arial" panose="020B0604020202020204" pitchFamily="34" charset="0"/>
              </a:rPr>
              <a:t>Each report shall include the following </a:t>
            </a:r>
            <a:r>
              <a:rPr lang="en-US" sz="2946" dirty="0">
                <a:solidFill>
                  <a:srgbClr val="00B050"/>
                </a:solidFill>
                <a:latin typeface="Arial" panose="020B0604020202020204" pitchFamily="34" charset="0"/>
                <a:cs typeface="Arial" panose="020B0604020202020204" pitchFamily="34" charset="0"/>
              </a:rPr>
              <a:t>information, unless the laboratory has documented reasons for omitting any items</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(5.8.3 para 1)</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a) </a:t>
            </a:r>
            <a:r>
              <a:rPr lang="en-US" sz="2946" dirty="0">
                <a:solidFill>
                  <a:srgbClr val="00B050"/>
                </a:solidFill>
                <a:latin typeface="Arial" panose="020B0604020202020204" pitchFamily="34" charset="0"/>
                <a:cs typeface="Arial" panose="020B0604020202020204" pitchFamily="34" charset="0"/>
              </a:rPr>
              <a:t>unique </a:t>
            </a:r>
            <a:r>
              <a:rPr lang="en-US" sz="2946" dirty="0">
                <a:latin typeface="Arial" panose="020B0604020202020204" pitchFamily="34" charset="0"/>
                <a:cs typeface="Arial" panose="020B0604020202020204" pitchFamily="34" charset="0"/>
              </a:rPr>
              <a:t>patient identification </a:t>
            </a:r>
            <a:r>
              <a:rPr lang="en-US" sz="2946" baseline="30000" dirty="0">
                <a:solidFill>
                  <a:srgbClr val="FF0000"/>
                </a:solidFill>
                <a:latin typeface="Arial" panose="020B0604020202020204" pitchFamily="34" charset="0"/>
                <a:cs typeface="Arial" panose="020B0604020202020204" pitchFamily="34" charset="0"/>
              </a:rPr>
              <a:t>(d)</a:t>
            </a:r>
            <a:r>
              <a:rPr lang="en-US" sz="2946" dirty="0">
                <a:latin typeface="Arial" panose="020B0604020202020204" pitchFamily="34" charset="0"/>
                <a:cs typeface="Arial" panose="020B0604020202020204" pitchFamily="34" charset="0"/>
              </a:rPr>
              <a:t>, the date of primary sample collection </a:t>
            </a:r>
            <a:r>
              <a:rPr lang="en-US" sz="2946" baseline="30000" dirty="0">
                <a:solidFill>
                  <a:srgbClr val="FF0000"/>
                </a:solidFill>
                <a:latin typeface="Arial" panose="020B0604020202020204" pitchFamily="34" charset="0"/>
                <a:cs typeface="Arial" panose="020B0604020202020204" pitchFamily="34" charset="0"/>
              </a:rPr>
              <a:t>(f)</a:t>
            </a:r>
            <a:r>
              <a:rPr lang="en-US" sz="2946" dirty="0">
                <a:latin typeface="Arial" panose="020B0604020202020204" pitchFamily="34" charset="0"/>
                <a:cs typeface="Arial" panose="020B0604020202020204" pitchFamily="34" charset="0"/>
              </a:rPr>
              <a:t> and the date of the issue of the report, on each page of the report</a:t>
            </a:r>
            <a:r>
              <a:rPr lang="en-US" sz="2946" baseline="30000" dirty="0">
                <a:solidFill>
                  <a:srgbClr val="FF0000"/>
                </a:solidFill>
                <a:latin typeface="Arial" panose="020B0604020202020204" pitchFamily="34" charset="0"/>
                <a:cs typeface="Arial" panose="020B0604020202020204" pitchFamily="34" charset="0"/>
              </a:rPr>
              <a:t> (o)</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b) identification of the laboratory issuing the report</a:t>
            </a:r>
            <a:r>
              <a:rPr lang="en-US" sz="2946" baseline="30000" dirty="0">
                <a:solidFill>
                  <a:srgbClr val="FF0000"/>
                </a:solidFill>
                <a:latin typeface="Arial" panose="020B0604020202020204" pitchFamily="34" charset="0"/>
                <a:cs typeface="Arial" panose="020B0604020202020204" pitchFamily="34" charset="0"/>
              </a:rPr>
              <a:t> (b)</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c) name or other unique identifier of the user</a:t>
            </a:r>
            <a:r>
              <a:rPr lang="en-US" sz="2946" baseline="30000" dirty="0">
                <a:solidFill>
                  <a:srgbClr val="FF0000"/>
                </a:solidFill>
                <a:latin typeface="Arial" panose="020B0604020202020204" pitchFamily="34" charset="0"/>
                <a:cs typeface="Arial" panose="020B0604020202020204" pitchFamily="34" charset="0"/>
              </a:rPr>
              <a:t> (e)</a:t>
            </a:r>
            <a:r>
              <a:rPr lang="en-US" sz="2946"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83</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0887823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139306" y="852099"/>
            <a:ext cx="8949361" cy="4533292"/>
          </a:xfrm>
        </p:spPr>
        <p:txBody>
          <a:bodyPr/>
          <a:lstStyle/>
          <a:p>
            <a:pPr algn="just"/>
            <a:r>
              <a:rPr lang="en-IN" sz="2946" b="1" dirty="0">
                <a:latin typeface="Arial" panose="020B0604020202020204" pitchFamily="34" charset="0"/>
                <a:cs typeface="Arial" panose="020B0604020202020204" pitchFamily="34" charset="0"/>
              </a:rPr>
              <a:t>7.4.1.6 </a:t>
            </a:r>
            <a:r>
              <a:rPr lang="en-IN" sz="2946" b="1" dirty="0">
                <a:solidFill>
                  <a:srgbClr val="00B050"/>
                </a:solidFill>
                <a:latin typeface="Arial" panose="020B0604020202020204" pitchFamily="34" charset="0"/>
                <a:cs typeface="Arial" panose="020B0604020202020204" pitchFamily="34" charset="0"/>
              </a:rPr>
              <a:t>Requirements for reports </a:t>
            </a:r>
            <a:r>
              <a:rPr lang="en-IN" sz="2946" dirty="0">
                <a:solidFill>
                  <a:srgbClr val="FF0000"/>
                </a:solidFill>
                <a:latin typeface="Arial" panose="020B0604020202020204" pitchFamily="34" charset="0"/>
                <a:cs typeface="Arial" panose="020B0604020202020204" pitchFamily="34" charset="0"/>
              </a:rPr>
              <a:t>(Old 5.8.3)</a:t>
            </a:r>
            <a:endParaRPr lang="en-IN"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d) type of primary sample</a:t>
            </a:r>
            <a:r>
              <a:rPr lang="en-US" sz="2946" baseline="30000" dirty="0">
                <a:solidFill>
                  <a:srgbClr val="FF0000"/>
                </a:solidFill>
                <a:latin typeface="Arial" panose="020B0604020202020204" pitchFamily="34" charset="0"/>
                <a:cs typeface="Arial" panose="020B0604020202020204" pitchFamily="34" charset="0"/>
              </a:rPr>
              <a:t> (g</a:t>
            </a:r>
            <a:r>
              <a:rPr lang="en-US" sz="2946" baseline="30000" dirty="0">
                <a:solidFill>
                  <a:srgbClr val="00B050"/>
                </a:solidFill>
                <a:latin typeface="Arial" panose="020B0604020202020204" pitchFamily="34" charset="0"/>
                <a:cs typeface="Arial" panose="020B0604020202020204" pitchFamily="34" charset="0"/>
              </a:rPr>
              <a:t>)</a:t>
            </a:r>
            <a:r>
              <a:rPr lang="en-US" sz="2946" dirty="0">
                <a:solidFill>
                  <a:srgbClr val="00B050"/>
                </a:solidFill>
                <a:latin typeface="Arial" panose="020B0604020202020204" pitchFamily="34" charset="0"/>
                <a:cs typeface="Arial" panose="020B0604020202020204" pitchFamily="34" charset="0"/>
              </a:rPr>
              <a:t> and any specific information necessary to describe the sample (e.g. source, site of specimen, macroscopic description)</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e) clear, unambiguous identification of the examinations performed</a:t>
            </a:r>
            <a:r>
              <a:rPr lang="en-US" sz="2946" baseline="30000" dirty="0">
                <a:solidFill>
                  <a:srgbClr val="FF0000"/>
                </a:solidFill>
                <a:latin typeface="Arial" panose="020B0604020202020204" pitchFamily="34" charset="0"/>
                <a:cs typeface="Arial" panose="020B0604020202020204" pitchFamily="34" charset="0"/>
              </a:rPr>
              <a:t> (a)</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f) identification of the examination method used</a:t>
            </a:r>
            <a:r>
              <a:rPr lang="en-US" sz="2946" baseline="30000" dirty="0">
                <a:solidFill>
                  <a:srgbClr val="FF0000"/>
                </a:solidFill>
                <a:latin typeface="Arial" panose="020B0604020202020204" pitchFamily="34" charset="0"/>
                <a:cs typeface="Arial" panose="020B0604020202020204" pitchFamily="34" charset="0"/>
              </a:rPr>
              <a:t> (a)</a:t>
            </a:r>
            <a:r>
              <a:rPr lang="en-US" sz="2946" dirty="0">
                <a:latin typeface="Arial" panose="020B0604020202020204" pitchFamily="34" charset="0"/>
                <a:cs typeface="Arial" panose="020B0604020202020204" pitchFamily="34" charset="0"/>
              </a:rPr>
              <a:t>, </a:t>
            </a:r>
            <a:r>
              <a:rPr lang="en-US" sz="2946" dirty="0">
                <a:solidFill>
                  <a:srgbClr val="00B050"/>
                </a:solidFill>
                <a:latin typeface="Arial" panose="020B0604020202020204" pitchFamily="34" charset="0"/>
                <a:cs typeface="Arial" panose="020B0604020202020204" pitchFamily="34" charset="0"/>
              </a:rPr>
              <a:t>where relevant, including, where possible and necessary, harmonized (electronic) identification of the measurand and measurement principle</a:t>
            </a:r>
            <a:r>
              <a:rPr lang="en-US" sz="2946"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84</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3901306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99525"/>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139306" y="852098"/>
            <a:ext cx="8949361" cy="2719975"/>
          </a:xfrm>
        </p:spPr>
        <p:txBody>
          <a:bodyPr/>
          <a:lstStyle/>
          <a:p>
            <a:pPr algn="just"/>
            <a:r>
              <a:rPr lang="en-IN" sz="2946" b="1" dirty="0">
                <a:latin typeface="Arial" panose="020B0604020202020204" pitchFamily="34" charset="0"/>
                <a:cs typeface="Arial" panose="020B0604020202020204" pitchFamily="34" charset="0"/>
              </a:rPr>
              <a:t>7.4.1.6 </a:t>
            </a:r>
            <a:r>
              <a:rPr lang="en-IN" sz="2946" b="1" dirty="0">
                <a:solidFill>
                  <a:srgbClr val="00B050"/>
                </a:solidFill>
                <a:latin typeface="Arial" panose="020B0604020202020204" pitchFamily="34" charset="0"/>
                <a:cs typeface="Arial" panose="020B0604020202020204" pitchFamily="34" charset="0"/>
              </a:rPr>
              <a:t>Requirements for reports</a:t>
            </a:r>
            <a:r>
              <a:rPr lang="en-IN" sz="2946" b="1" dirty="0">
                <a:latin typeface="Arial" panose="020B0604020202020204" pitchFamily="34" charset="0"/>
                <a:cs typeface="Arial" panose="020B0604020202020204" pitchFamily="34" charset="0"/>
              </a:rPr>
              <a:t> </a:t>
            </a:r>
            <a:r>
              <a:rPr lang="en-IN" sz="2946" dirty="0">
                <a:solidFill>
                  <a:srgbClr val="FF0000"/>
                </a:solidFill>
                <a:latin typeface="Arial" panose="020B0604020202020204" pitchFamily="34" charset="0"/>
                <a:cs typeface="Arial" panose="020B0604020202020204" pitchFamily="34" charset="0"/>
              </a:rPr>
              <a:t>(Old 5.8.3)</a:t>
            </a:r>
            <a:endParaRPr lang="en-IN" sz="2946" dirty="0">
              <a:latin typeface="Arial" panose="020B0604020202020204" pitchFamily="34" charset="0"/>
              <a:cs typeface="Arial" panose="020B0604020202020204" pitchFamily="34" charset="0"/>
            </a:endParaRPr>
          </a:p>
          <a:p>
            <a:pPr algn="just"/>
            <a:r>
              <a:rPr lang="en-US" sz="2946" dirty="0">
                <a:solidFill>
                  <a:srgbClr val="00B050"/>
                </a:solidFill>
                <a:latin typeface="Arial" panose="020B0604020202020204" pitchFamily="34" charset="0"/>
                <a:cs typeface="Arial" panose="020B0604020202020204" pitchFamily="34" charset="0"/>
              </a:rPr>
              <a:t>NOTE Logical Observation Identifiers Names and Codes (LOINC) and Nomenclature for Properties and Units (NPU, NGC) and SNOMED CT are examples of electronic identification.</a:t>
            </a: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85</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13945288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96163" y="852098"/>
            <a:ext cx="8949361" cy="4079963"/>
          </a:xfrm>
        </p:spPr>
        <p:txBody>
          <a:bodyPr/>
          <a:lstStyle/>
          <a:p>
            <a:pPr algn="just"/>
            <a:r>
              <a:rPr lang="en-US" sz="2946" b="1" dirty="0">
                <a:latin typeface="Arial" panose="020B0604020202020204" pitchFamily="34" charset="0"/>
                <a:cs typeface="Arial" panose="020B0604020202020204" pitchFamily="34" charset="0"/>
              </a:rPr>
              <a:t>7.4.1.6 </a:t>
            </a:r>
            <a:r>
              <a:rPr lang="en-US" sz="2946" b="1" dirty="0">
                <a:solidFill>
                  <a:srgbClr val="00B050"/>
                </a:solidFill>
                <a:latin typeface="Arial" panose="020B0604020202020204" pitchFamily="34" charset="0"/>
                <a:cs typeface="Arial" panose="020B0604020202020204" pitchFamily="34" charset="0"/>
              </a:rPr>
              <a:t>Requirements for reports</a:t>
            </a:r>
            <a:r>
              <a:rPr lang="en-US" sz="2946" b="1" dirty="0">
                <a:latin typeface="Arial" panose="020B0604020202020204" pitchFamily="34" charset="0"/>
                <a:cs typeface="Arial" panose="020B0604020202020204" pitchFamily="34" charset="0"/>
              </a:rPr>
              <a:t> </a:t>
            </a:r>
            <a:r>
              <a:rPr lang="en-IN" sz="2946" dirty="0">
                <a:solidFill>
                  <a:srgbClr val="FF0000"/>
                </a:solidFill>
                <a:latin typeface="Arial" panose="020B0604020202020204" pitchFamily="34" charset="0"/>
                <a:cs typeface="Arial" panose="020B0604020202020204" pitchFamily="34" charset="0"/>
              </a:rPr>
              <a:t>(Old 5.8.3)</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g) examination results with, where appropriate, the units of measurement, reported in SI units, units traceable to SI units, or other applicable units</a:t>
            </a:r>
            <a:r>
              <a:rPr lang="en-US" sz="2946" baseline="30000" dirty="0">
                <a:solidFill>
                  <a:srgbClr val="FF0000"/>
                </a:solidFill>
                <a:latin typeface="Arial" panose="020B0604020202020204" pitchFamily="34" charset="0"/>
                <a:cs typeface="Arial" panose="020B0604020202020204" pitchFamily="34" charset="0"/>
              </a:rPr>
              <a:t>(</a:t>
            </a:r>
            <a:r>
              <a:rPr lang="en-US" sz="2946" baseline="30000" dirty="0" err="1">
                <a:solidFill>
                  <a:srgbClr val="FF0000"/>
                </a:solidFill>
                <a:latin typeface="Arial" panose="020B0604020202020204" pitchFamily="34" charset="0"/>
                <a:cs typeface="Arial" panose="020B0604020202020204" pitchFamily="34" charset="0"/>
              </a:rPr>
              <a:t>i</a:t>
            </a:r>
            <a:r>
              <a:rPr lang="en-US" sz="2946" baseline="30000" dirty="0">
                <a:solidFill>
                  <a:srgbClr val="FF0000"/>
                </a:solidFill>
                <a:latin typeface="Arial" panose="020B0604020202020204" pitchFamily="34" charset="0"/>
                <a:cs typeface="Arial" panose="020B0604020202020204" pitchFamily="34" charset="0"/>
              </a:rPr>
              <a:t>)</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h) biological reference intervals, clinical decision </a:t>
            </a:r>
            <a:r>
              <a:rPr lang="en-US" sz="2946" u="sng" dirty="0">
                <a:solidFill>
                  <a:srgbClr val="004EEA"/>
                </a:solidFill>
                <a:latin typeface="Arial" panose="020B0604020202020204" pitchFamily="34" charset="0"/>
                <a:cs typeface="Arial" panose="020B0604020202020204" pitchFamily="34" charset="0"/>
              </a:rPr>
              <a:t>limits</a:t>
            </a:r>
            <a:r>
              <a:rPr lang="en-US" sz="2946" dirty="0">
                <a:latin typeface="Arial" panose="020B0604020202020204" pitchFamily="34" charset="0"/>
                <a:cs typeface="Arial" panose="020B0604020202020204" pitchFamily="34" charset="0"/>
              </a:rPr>
              <a:t>, </a:t>
            </a:r>
            <a:r>
              <a:rPr lang="en-US" sz="2946" dirty="0">
                <a:solidFill>
                  <a:srgbClr val="00B050"/>
                </a:solidFill>
                <a:latin typeface="Arial" panose="020B0604020202020204" pitchFamily="34" charset="0"/>
                <a:cs typeface="Arial" panose="020B0604020202020204" pitchFamily="34" charset="0"/>
              </a:rPr>
              <a:t>likelihood ratios</a:t>
            </a:r>
            <a:r>
              <a:rPr lang="en-US" sz="2946" dirty="0">
                <a:latin typeface="Arial" panose="020B0604020202020204" pitchFamily="34" charset="0"/>
                <a:cs typeface="Arial" panose="020B0604020202020204" pitchFamily="34" charset="0"/>
              </a:rPr>
              <a:t> or diagrams/nomograms supporting clinical decision limits as necessary</a:t>
            </a:r>
            <a:r>
              <a:rPr lang="en-US" sz="2946" baseline="30000" dirty="0">
                <a:solidFill>
                  <a:srgbClr val="FF0000"/>
                </a:solidFill>
                <a:latin typeface="Arial" panose="020B0604020202020204" pitchFamily="34" charset="0"/>
                <a:cs typeface="Arial" panose="020B0604020202020204" pitchFamily="34" charset="0"/>
              </a:rPr>
              <a:t>(j)</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NOTE Lists or tables of biological reference intervals can be distributed to users of the laboratory.</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86</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31655611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96163" y="852098"/>
            <a:ext cx="8949361" cy="4079963"/>
          </a:xfrm>
        </p:spPr>
        <p:txBody>
          <a:bodyPr/>
          <a:lstStyle/>
          <a:p>
            <a:pPr algn="just"/>
            <a:r>
              <a:rPr lang="en-US" sz="2946" b="1" dirty="0">
                <a:latin typeface="Arial" panose="020B0604020202020204" pitchFamily="34" charset="0"/>
                <a:cs typeface="Arial" panose="020B0604020202020204" pitchFamily="34" charset="0"/>
              </a:rPr>
              <a:t>7.4.1.6 </a:t>
            </a:r>
            <a:r>
              <a:rPr lang="en-US" sz="2946" b="1" dirty="0">
                <a:solidFill>
                  <a:srgbClr val="00B050"/>
                </a:solidFill>
                <a:latin typeface="Arial" panose="020B0604020202020204" pitchFamily="34" charset="0"/>
                <a:cs typeface="Arial" panose="020B0604020202020204" pitchFamily="34" charset="0"/>
              </a:rPr>
              <a:t>Requirements for reports </a:t>
            </a:r>
            <a:r>
              <a:rPr lang="en-IN" sz="2946" dirty="0">
                <a:solidFill>
                  <a:srgbClr val="FF0000"/>
                </a:solidFill>
                <a:latin typeface="Arial" panose="020B0604020202020204" pitchFamily="34" charset="0"/>
                <a:cs typeface="Arial" panose="020B0604020202020204" pitchFamily="34" charset="0"/>
              </a:rPr>
              <a:t>(Old 5.8.3)</a:t>
            </a:r>
            <a:endParaRPr lang="en-US" sz="2946" dirty="0">
              <a:latin typeface="Arial" panose="020B0604020202020204" pitchFamily="34" charset="0"/>
              <a:cs typeface="Arial" panose="020B0604020202020204" pitchFamily="34" charset="0"/>
            </a:endParaRPr>
          </a:p>
          <a:p>
            <a:pPr algn="just"/>
            <a:r>
              <a:rPr lang="en-US" sz="2946" dirty="0" err="1">
                <a:latin typeface="Arial" panose="020B0604020202020204" pitchFamily="34" charset="0"/>
                <a:cs typeface="Arial" panose="020B0604020202020204" pitchFamily="34" charset="0"/>
              </a:rPr>
              <a:t>i</a:t>
            </a:r>
            <a:r>
              <a:rPr lang="en-US" sz="2946" dirty="0">
                <a:latin typeface="Arial" panose="020B0604020202020204" pitchFamily="34" charset="0"/>
                <a:cs typeface="Arial" panose="020B0604020202020204" pitchFamily="34" charset="0"/>
              </a:rPr>
              <a:t>) identification of examinations undertaken as part of a research or development </a:t>
            </a:r>
            <a:r>
              <a:rPr lang="en-US" sz="2946" dirty="0" err="1">
                <a:latin typeface="Arial" panose="020B0604020202020204" pitchFamily="34" charset="0"/>
                <a:cs typeface="Arial" panose="020B0604020202020204" pitchFamily="34" charset="0"/>
              </a:rPr>
              <a:t>programme</a:t>
            </a:r>
            <a:r>
              <a:rPr lang="en-US" sz="2946" dirty="0">
                <a:latin typeface="Arial" panose="020B0604020202020204" pitchFamily="34" charset="0"/>
                <a:cs typeface="Arial" panose="020B0604020202020204" pitchFamily="34" charset="0"/>
              </a:rPr>
              <a:t> and for which no specific claims on measurement performance are available</a:t>
            </a:r>
            <a:r>
              <a:rPr lang="en-US" sz="2946" baseline="30000" dirty="0">
                <a:solidFill>
                  <a:srgbClr val="FF0000"/>
                </a:solidFill>
                <a:latin typeface="Arial" panose="020B0604020202020204" pitchFamily="34" charset="0"/>
                <a:cs typeface="Arial" panose="020B0604020202020204" pitchFamily="34" charset="0"/>
              </a:rPr>
              <a:t>(m)</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j) identification of the person(s) reviewing the results and authorizing the release of the report (if not contained in the report, readily available when needed)</a:t>
            </a:r>
            <a:r>
              <a:rPr lang="en-US" sz="2946" baseline="30000" dirty="0">
                <a:solidFill>
                  <a:srgbClr val="FF0000"/>
                </a:solidFill>
                <a:latin typeface="Arial" panose="020B0604020202020204" pitchFamily="34" charset="0"/>
                <a:cs typeface="Arial" panose="020B0604020202020204" pitchFamily="34" charset="0"/>
              </a:rPr>
              <a:t> (n)</a:t>
            </a:r>
            <a:r>
              <a:rPr lang="en-US" sz="2946"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87</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971749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96163" y="852098"/>
            <a:ext cx="8949361" cy="4079963"/>
          </a:xfrm>
        </p:spPr>
        <p:txBody>
          <a:bodyPr/>
          <a:lstStyle/>
          <a:p>
            <a:pPr algn="just"/>
            <a:r>
              <a:rPr lang="en-US" sz="2946" b="1" dirty="0">
                <a:latin typeface="Arial" panose="020B0604020202020204" pitchFamily="34" charset="0"/>
                <a:cs typeface="Arial" panose="020B0604020202020204" pitchFamily="34" charset="0"/>
              </a:rPr>
              <a:t>7.4.1.6 </a:t>
            </a:r>
            <a:r>
              <a:rPr lang="en-US" sz="2946" b="1" dirty="0">
                <a:solidFill>
                  <a:srgbClr val="00B050"/>
                </a:solidFill>
                <a:latin typeface="Arial" panose="020B0604020202020204" pitchFamily="34" charset="0"/>
                <a:cs typeface="Arial" panose="020B0604020202020204" pitchFamily="34" charset="0"/>
              </a:rPr>
              <a:t>Requirements for reports </a:t>
            </a:r>
            <a:r>
              <a:rPr lang="en-IN" sz="2946" dirty="0">
                <a:solidFill>
                  <a:srgbClr val="FF0000"/>
                </a:solidFill>
                <a:latin typeface="Arial" panose="020B0604020202020204" pitchFamily="34" charset="0"/>
                <a:cs typeface="Arial" panose="020B0604020202020204" pitchFamily="34" charset="0"/>
              </a:rPr>
              <a:t>(Old 5.8.3)</a:t>
            </a:r>
            <a:endParaRPr lang="en-US" sz="2946" dirty="0">
              <a:latin typeface="Arial" panose="020B0604020202020204" pitchFamily="34" charset="0"/>
              <a:cs typeface="Arial" panose="020B0604020202020204" pitchFamily="34" charset="0"/>
            </a:endParaRPr>
          </a:p>
          <a:p>
            <a:pPr algn="just"/>
            <a:r>
              <a:rPr lang="en-US" sz="2946" dirty="0">
                <a:solidFill>
                  <a:srgbClr val="00B050"/>
                </a:solidFill>
                <a:latin typeface="Arial" panose="020B0604020202020204" pitchFamily="34" charset="0"/>
                <a:cs typeface="Arial" panose="020B0604020202020204" pitchFamily="34" charset="0"/>
              </a:rPr>
              <a:t>k) identification of any results that need to be considered as preliminary;</a:t>
            </a:r>
          </a:p>
          <a:p>
            <a:pPr algn="just"/>
            <a:r>
              <a:rPr lang="en-US" sz="2946" dirty="0">
                <a:solidFill>
                  <a:srgbClr val="00B050"/>
                </a:solidFill>
                <a:latin typeface="Arial" panose="020B0604020202020204" pitchFamily="34" charset="0"/>
                <a:cs typeface="Arial" panose="020B0604020202020204" pitchFamily="34" charset="0"/>
              </a:rPr>
              <a:t>l) indications of any critical results</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m) </a:t>
            </a:r>
            <a:r>
              <a:rPr lang="en-US" sz="2946" dirty="0">
                <a:solidFill>
                  <a:srgbClr val="00B050"/>
                </a:solidFill>
                <a:latin typeface="Arial" panose="020B0604020202020204" pitchFamily="34" charset="0"/>
                <a:cs typeface="Arial" panose="020B0604020202020204" pitchFamily="34" charset="0"/>
              </a:rPr>
              <a:t>unique identification that all its components are recognized as a portion of a complete report</a:t>
            </a:r>
            <a:r>
              <a:rPr lang="en-US" sz="2946" dirty="0">
                <a:latin typeface="Arial" panose="020B0604020202020204" pitchFamily="34" charset="0"/>
                <a:cs typeface="Arial" panose="020B0604020202020204" pitchFamily="34" charset="0"/>
              </a:rPr>
              <a:t> and a clear identification of the end (e.g. page number to total number of pages)</a:t>
            </a:r>
            <a:r>
              <a:rPr lang="en-US" sz="2946" baseline="30000" dirty="0">
                <a:solidFill>
                  <a:srgbClr val="FF0000"/>
                </a:solidFill>
                <a:latin typeface="Arial" panose="020B0604020202020204" pitchFamily="34" charset="0"/>
                <a:cs typeface="Arial" panose="020B0604020202020204" pitchFamily="34" charset="0"/>
              </a:rPr>
              <a:t> (p)</a:t>
            </a:r>
            <a:r>
              <a:rPr lang="en-US" sz="2946" dirty="0">
                <a:latin typeface="Arial" panose="020B0604020202020204" pitchFamily="34" charset="0"/>
                <a:cs typeface="Arial" panose="020B0604020202020204" pitchFamily="34" charset="0"/>
              </a:rPr>
              <a:t>.</a:t>
            </a: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88</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8101395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81851" y="805341"/>
            <a:ext cx="8949361" cy="4533292"/>
          </a:xfrm>
        </p:spPr>
        <p:txBody>
          <a:bodyPr/>
          <a:lstStyle/>
          <a:p>
            <a:pPr algn="just"/>
            <a:r>
              <a:rPr lang="en-US" sz="2946" b="1" dirty="0">
                <a:latin typeface="Arial" panose="020B0604020202020204" pitchFamily="34" charset="0"/>
                <a:cs typeface="Arial" panose="020B0604020202020204" pitchFamily="34" charset="0"/>
              </a:rPr>
              <a:t>7.4.1.7 </a:t>
            </a:r>
            <a:r>
              <a:rPr lang="en-US" sz="2946" b="1" dirty="0">
                <a:solidFill>
                  <a:srgbClr val="00B050"/>
                </a:solidFill>
                <a:latin typeface="Arial" panose="020B0604020202020204" pitchFamily="34" charset="0"/>
                <a:cs typeface="Arial" panose="020B0604020202020204" pitchFamily="34" charset="0"/>
              </a:rPr>
              <a:t>Additional information for reports </a:t>
            </a:r>
            <a:r>
              <a:rPr lang="en-US" sz="2578" dirty="0">
                <a:solidFill>
                  <a:srgbClr val="FF0000"/>
                </a:solidFill>
                <a:latin typeface="Arial" panose="020B0604020202020204" pitchFamily="34" charset="0"/>
                <a:cs typeface="Arial" panose="020B0604020202020204" pitchFamily="34" charset="0"/>
              </a:rPr>
              <a:t>(Old 5.8.3)</a:t>
            </a:r>
            <a:endParaRPr lang="en-US" sz="2946" dirty="0">
              <a:solidFill>
                <a:srgbClr val="FF0000"/>
              </a:solidFill>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a) when necessary for patient care, the time of primary sample collection shall be included;</a:t>
            </a:r>
            <a:r>
              <a:rPr lang="en-US" sz="2946" baseline="30000" dirty="0">
                <a:solidFill>
                  <a:srgbClr val="FF0000"/>
                </a:solidFill>
                <a:latin typeface="Arial" panose="020B0604020202020204" pitchFamily="34" charset="0"/>
                <a:cs typeface="Arial" panose="020B0604020202020204" pitchFamily="34" charset="0"/>
              </a:rPr>
              <a:t> (f)</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b) time of report release, if not contained in the report, shall be readily available when needed</a:t>
            </a:r>
            <a:r>
              <a:rPr lang="en-US" sz="2946" baseline="30000" dirty="0">
                <a:solidFill>
                  <a:srgbClr val="FF0000"/>
                </a:solidFill>
                <a:latin typeface="Arial" panose="020B0604020202020204" pitchFamily="34" charset="0"/>
                <a:cs typeface="Arial" panose="020B0604020202020204" pitchFamily="34" charset="0"/>
              </a:rPr>
              <a:t>(o)</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c) reports of results of examinations or parts of examinations performed by a referral laboratory, shall include </a:t>
            </a:r>
            <a:r>
              <a:rPr lang="en-US" sz="2946" dirty="0">
                <a:solidFill>
                  <a:srgbClr val="00B050"/>
                </a:solidFill>
                <a:latin typeface="Arial" panose="020B0604020202020204" pitchFamily="34" charset="0"/>
                <a:cs typeface="Arial" panose="020B0604020202020204" pitchFamily="34" charset="0"/>
              </a:rPr>
              <a:t>any information provided by consultants, as well as the name of the laboratory performing the examinations</a:t>
            </a:r>
            <a:r>
              <a:rPr lang="en-US" sz="2946" dirty="0">
                <a:latin typeface="Arial" panose="020B0604020202020204" pitchFamily="34" charset="0"/>
                <a:cs typeface="Arial" panose="020B0604020202020204" pitchFamily="34" charset="0"/>
              </a:rPr>
              <a:t>;</a:t>
            </a:r>
            <a:r>
              <a:rPr lang="en-US" sz="2946" baseline="30000" dirty="0">
                <a:solidFill>
                  <a:srgbClr val="FF0000"/>
                </a:solidFill>
                <a:latin typeface="Arial" panose="020B0604020202020204" pitchFamily="34" charset="0"/>
                <a:cs typeface="Arial" panose="020B0604020202020204" pitchFamily="34" charset="0"/>
              </a:rPr>
              <a:t> (l)</a:t>
            </a:r>
            <a:endParaRPr lang="en-US"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89</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55927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a:t>7.2 Pre-examination processes</a:t>
            </a:r>
            <a:endParaRPr lang="en-US" dirty="0"/>
          </a:p>
        </p:txBody>
      </p:sp>
      <p:sp>
        <p:nvSpPr>
          <p:cNvPr id="3" name="Content Placeholder 2"/>
          <p:cNvSpPr>
            <a:spLocks noGrp="1"/>
          </p:cNvSpPr>
          <p:nvPr>
            <p:ph idx="1"/>
          </p:nvPr>
        </p:nvSpPr>
        <p:spPr>
          <a:xfrm>
            <a:off x="457200" y="1676400"/>
            <a:ext cx="8229600" cy="4830763"/>
          </a:xfrm>
        </p:spPr>
        <p:txBody>
          <a:bodyPr>
            <a:normAutofit fontScale="55000" lnSpcReduction="20000"/>
          </a:bodyPr>
          <a:lstStyle/>
          <a:p>
            <a:pPr algn="just">
              <a:buNone/>
            </a:pPr>
            <a:r>
              <a:rPr lang="en-US" sz="5100" b="1" dirty="0">
                <a:cs typeface="Arial" panose="020B0604020202020204" pitchFamily="34" charset="0"/>
              </a:rPr>
              <a:t>7.2.3 Requests for providing laboratory examinations</a:t>
            </a:r>
            <a:endParaRPr lang="en-US" sz="5100" dirty="0">
              <a:cs typeface="Arial" panose="020B0604020202020204" pitchFamily="34" charset="0"/>
            </a:endParaRPr>
          </a:p>
          <a:p>
            <a:pPr algn="just"/>
            <a:r>
              <a:rPr lang="en-IN" sz="5100" b="1" dirty="0">
                <a:cs typeface="Arial" panose="020B0604020202020204" pitchFamily="34" charset="0"/>
              </a:rPr>
              <a:t>7.2.3.1 General</a:t>
            </a:r>
          </a:p>
          <a:p>
            <a:pPr algn="just">
              <a:buNone/>
            </a:pPr>
            <a:r>
              <a:rPr lang="en-IN" sz="5100" b="1" dirty="0">
                <a:cs typeface="Arial" panose="020B0604020202020204" pitchFamily="34" charset="0"/>
              </a:rPr>
              <a:t>	</a:t>
            </a:r>
            <a:r>
              <a:rPr lang="en-IN" sz="5100" dirty="0">
                <a:cs typeface="Arial" panose="020B0604020202020204" pitchFamily="34" charset="0"/>
              </a:rPr>
              <a:t>a)</a:t>
            </a:r>
            <a:r>
              <a:rPr lang="en-IN" sz="5100" b="1" dirty="0">
                <a:cs typeface="Arial" panose="020B0604020202020204" pitchFamily="34" charset="0"/>
              </a:rPr>
              <a:t> </a:t>
            </a:r>
            <a:r>
              <a:rPr lang="en-US" sz="4400" dirty="0">
                <a:solidFill>
                  <a:schemeClr val="accent6">
                    <a:lumMod val="75000"/>
                  </a:schemeClr>
                </a:solidFill>
                <a:cs typeface="Arial" panose="020B0604020202020204" pitchFamily="34" charset="0"/>
              </a:rPr>
              <a:t>Each request accepted by the laboratory for examination(s) shall be considered an agreement</a:t>
            </a:r>
            <a:r>
              <a:rPr lang="en-US" sz="4400" dirty="0">
                <a:cs typeface="Arial" panose="020B0604020202020204" pitchFamily="34" charset="0"/>
              </a:rPr>
              <a:t>.</a:t>
            </a:r>
          </a:p>
          <a:p>
            <a:pPr algn="just">
              <a:buNone/>
            </a:pPr>
            <a:r>
              <a:rPr lang="en-US" sz="4400" dirty="0">
                <a:cs typeface="Arial" panose="020B0604020202020204" pitchFamily="34" charset="0"/>
              </a:rPr>
              <a:t>	b) The examination request shall </a:t>
            </a:r>
            <a:r>
              <a:rPr lang="en-US" sz="4400" dirty="0">
                <a:solidFill>
                  <a:schemeClr val="accent6">
                    <a:lumMod val="75000"/>
                  </a:schemeClr>
                </a:solidFill>
                <a:cs typeface="Arial" panose="020B0604020202020204" pitchFamily="34" charset="0"/>
              </a:rPr>
              <a:t>provide sufficient information</a:t>
            </a:r>
            <a:r>
              <a:rPr lang="en-US" sz="4400" dirty="0">
                <a:cs typeface="Arial" panose="020B0604020202020204" pitchFamily="34" charset="0"/>
              </a:rPr>
              <a:t> to ensure:</a:t>
            </a:r>
          </a:p>
          <a:p>
            <a:pPr marL="1142694" lvl="2" indent="-342594" algn="just"/>
            <a:r>
              <a:rPr lang="en-US" sz="4000" dirty="0">
                <a:cs typeface="Arial" panose="020B0604020202020204" pitchFamily="34" charset="0"/>
              </a:rPr>
              <a:t>unequivocal traceability of the patient to the request and sample;</a:t>
            </a:r>
          </a:p>
          <a:p>
            <a:pPr marL="1142694" lvl="2" indent="-342594" algn="just"/>
            <a:r>
              <a:rPr lang="en-US" sz="4000" dirty="0">
                <a:cs typeface="Arial" panose="020B0604020202020204" pitchFamily="34" charset="0"/>
              </a:rPr>
              <a:t>identity and contact information of requester;</a:t>
            </a:r>
          </a:p>
          <a:p>
            <a:pPr marL="1142694" lvl="2" indent="-342594" algn="just"/>
            <a:r>
              <a:rPr lang="en-IN" sz="4000" dirty="0">
                <a:cs typeface="Arial" panose="020B0604020202020204" pitchFamily="34" charset="0"/>
              </a:rPr>
              <a:t>examinations requested;</a:t>
            </a:r>
          </a:p>
          <a:p>
            <a:pPr marL="1142694" lvl="2" indent="-342594" algn="just"/>
            <a:r>
              <a:rPr lang="en-US" sz="4000" dirty="0">
                <a:cs typeface="Arial" panose="020B0604020202020204" pitchFamily="34" charset="0"/>
              </a:rPr>
              <a:t>informed clinical and technical advice and interpretation can be provided.</a:t>
            </a:r>
          </a:p>
          <a:p>
            <a:endParaRPr lang="en-US" dirty="0"/>
          </a:p>
        </p:txBody>
      </p:sp>
      <p:pic>
        <p:nvPicPr>
          <p:cNvPr id="4" name="Picture 2"/>
          <p:cNvPicPr>
            <a:picLocks noChangeAspect="1" noChangeArrowheads="1"/>
          </p:cNvPicPr>
          <p:nvPr/>
        </p:nvPicPr>
        <p:blipFill>
          <a:blip r:embed="rId2"/>
          <a:srcRect/>
          <a:stretch>
            <a:fillRect/>
          </a:stretch>
        </p:blipFill>
        <p:spPr bwMode="auto">
          <a:xfrm>
            <a:off x="7821588" y="76200"/>
            <a:ext cx="1246212"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A8A82D3D-7EC9-4523-BE63-FBE7CC973AAF}" type="datetime1">
              <a:rPr lang="en-US" smtClean="0"/>
              <a:t>3/24/2023</a:t>
            </a:fld>
            <a:endParaRPr lang="en-US"/>
          </a:p>
        </p:txBody>
      </p:sp>
      <p:sp>
        <p:nvSpPr>
          <p:cNvPr id="6" name="Slide Number Placeholder 5"/>
          <p:cNvSpPr>
            <a:spLocks noGrp="1"/>
          </p:cNvSpPr>
          <p:nvPr>
            <p:ph type="sldNum" sz="quarter" idx="12"/>
          </p:nvPr>
        </p:nvSpPr>
        <p:spPr/>
        <p:txBody>
          <a:bodyPr/>
          <a:lstStyle/>
          <a:p>
            <a:fld id="{1FFF911A-83BB-4AB2-9E85-E25F264F3833}" type="slidenum">
              <a:rPr lang="en-US" smtClean="0"/>
              <a:pPr/>
              <a:t>9</a:t>
            </a:fld>
            <a:endParaRPr lang="en-US"/>
          </a:p>
        </p:txBody>
      </p:sp>
      <p:sp>
        <p:nvSpPr>
          <p:cNvPr id="7" name="Footer Placeholder 6"/>
          <p:cNvSpPr>
            <a:spLocks noGrp="1"/>
          </p:cNvSpPr>
          <p:nvPr>
            <p:ph type="ftr" sz="quarter" idx="11"/>
          </p:nvPr>
        </p:nvSpPr>
        <p:spPr/>
        <p:txBody>
          <a:bodyPr/>
          <a:lstStyle/>
          <a:p>
            <a:r>
              <a:rPr lang="en-US"/>
              <a:t>QAF 2023</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81851" y="805340"/>
            <a:ext cx="8949361" cy="4986622"/>
          </a:xfrm>
        </p:spPr>
        <p:txBody>
          <a:bodyPr/>
          <a:lstStyle/>
          <a:p>
            <a:pPr algn="just"/>
            <a:r>
              <a:rPr lang="en-US" sz="2946" b="1" dirty="0">
                <a:latin typeface="Arial" panose="020B0604020202020204" pitchFamily="34" charset="0"/>
                <a:cs typeface="Arial" panose="020B0604020202020204" pitchFamily="34" charset="0"/>
              </a:rPr>
              <a:t>7.4.1.7 Additional information for reports </a:t>
            </a:r>
            <a:r>
              <a:rPr lang="en-US" sz="2578" dirty="0">
                <a:solidFill>
                  <a:srgbClr val="FF0000"/>
                </a:solidFill>
                <a:latin typeface="Arial" panose="020B0604020202020204" pitchFamily="34" charset="0"/>
                <a:cs typeface="Arial" panose="020B0604020202020204" pitchFamily="34" charset="0"/>
              </a:rPr>
              <a:t>(Old 5.8.3)</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d) when applicable, a report shall include interpretation of results </a:t>
            </a:r>
            <a:r>
              <a:rPr lang="en-US" sz="2946" baseline="30000" dirty="0">
                <a:solidFill>
                  <a:srgbClr val="FF0000"/>
                </a:solidFill>
                <a:latin typeface="Arial" panose="020B0604020202020204" pitchFamily="34" charset="0"/>
                <a:cs typeface="Arial" panose="020B0604020202020204" pitchFamily="34" charset="0"/>
              </a:rPr>
              <a:t>(k)</a:t>
            </a:r>
            <a:r>
              <a:rPr lang="en-US" sz="2946" dirty="0">
                <a:latin typeface="Arial" panose="020B0604020202020204" pitchFamily="34" charset="0"/>
                <a:cs typeface="Arial" panose="020B0604020202020204" pitchFamily="34" charset="0"/>
              </a:rPr>
              <a:t>and comments on:</a:t>
            </a:r>
          </a:p>
          <a:p>
            <a:pPr algn="just"/>
            <a:r>
              <a:rPr lang="en-US" sz="2946" dirty="0">
                <a:latin typeface="Arial" panose="020B0604020202020204" pitchFamily="34" charset="0"/>
                <a:cs typeface="Arial" panose="020B0604020202020204" pitchFamily="34" charset="0"/>
              </a:rPr>
              <a:t>1) sample quality and suitability that can compromise the clinical value of examination results</a:t>
            </a:r>
            <a:r>
              <a:rPr lang="en-US" sz="2946" baseline="30000" dirty="0">
                <a:solidFill>
                  <a:srgbClr val="FF0000"/>
                </a:solidFill>
                <a:latin typeface="Arial" panose="020B0604020202020204" pitchFamily="34" charset="0"/>
                <a:cs typeface="Arial" panose="020B0604020202020204" pitchFamily="34" charset="0"/>
              </a:rPr>
              <a:t>(l)</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2) </a:t>
            </a:r>
            <a:r>
              <a:rPr lang="en-US" sz="2946" dirty="0">
                <a:solidFill>
                  <a:srgbClr val="00B050"/>
                </a:solidFill>
                <a:latin typeface="Arial" panose="020B0604020202020204" pitchFamily="34" charset="0"/>
                <a:cs typeface="Arial" panose="020B0604020202020204" pitchFamily="34" charset="0"/>
              </a:rPr>
              <a:t>discrepancies when examinations are performed by different procedures (e.g. POCT) or in different locations</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3) </a:t>
            </a:r>
            <a:r>
              <a:rPr lang="en-US" sz="2946" dirty="0">
                <a:solidFill>
                  <a:srgbClr val="00B050"/>
                </a:solidFill>
                <a:latin typeface="Arial" panose="020B0604020202020204" pitchFamily="34" charset="0"/>
                <a:cs typeface="Arial" panose="020B0604020202020204" pitchFamily="34" charset="0"/>
              </a:rPr>
              <a:t>possible risk of misinterpretation when different units of measurement are in use regionally or nationally</a:t>
            </a:r>
            <a:r>
              <a:rPr lang="en-US" sz="2946"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90</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15585417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81851" y="805340"/>
            <a:ext cx="8949361" cy="1359988"/>
          </a:xfrm>
        </p:spPr>
        <p:txBody>
          <a:bodyPr/>
          <a:lstStyle/>
          <a:p>
            <a:pPr algn="just"/>
            <a:r>
              <a:rPr lang="en-US" sz="2946" b="1" dirty="0">
                <a:latin typeface="Arial" panose="020B0604020202020204" pitchFamily="34" charset="0"/>
                <a:cs typeface="Arial" panose="020B0604020202020204" pitchFamily="34" charset="0"/>
              </a:rPr>
              <a:t>7.4.1.7 Additional information for reports </a:t>
            </a:r>
            <a:r>
              <a:rPr lang="en-US" sz="2578" dirty="0">
                <a:solidFill>
                  <a:srgbClr val="FF0000"/>
                </a:solidFill>
                <a:latin typeface="Arial" panose="020B0604020202020204" pitchFamily="34" charset="0"/>
                <a:cs typeface="Arial" panose="020B0604020202020204" pitchFamily="34" charset="0"/>
              </a:rPr>
              <a:t>(Old 5.8.3)</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4) </a:t>
            </a:r>
            <a:r>
              <a:rPr lang="en-US" sz="2946" dirty="0">
                <a:solidFill>
                  <a:srgbClr val="00B050"/>
                </a:solidFill>
                <a:latin typeface="Arial" panose="020B0604020202020204" pitchFamily="34" charset="0"/>
                <a:cs typeface="Arial" panose="020B0604020202020204" pitchFamily="34" charset="0"/>
              </a:rPr>
              <a:t>result trends or significant changes over time</a:t>
            </a:r>
            <a:r>
              <a:rPr lang="en-US" sz="2946" dirty="0">
                <a:latin typeface="Arial" panose="020B0604020202020204" pitchFamily="34" charset="0"/>
                <a:cs typeface="Arial" panose="020B0604020202020204" pitchFamily="34" charset="0"/>
              </a:rPr>
              <a:t>.</a:t>
            </a: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91</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8639337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96163" y="861371"/>
            <a:ext cx="8949361" cy="4533292"/>
          </a:xfrm>
        </p:spPr>
        <p:txBody>
          <a:bodyPr/>
          <a:lstStyle/>
          <a:p>
            <a:pPr algn="just"/>
            <a:r>
              <a:rPr lang="en-US" sz="2946" b="1" dirty="0">
                <a:latin typeface="Arial" panose="020B0604020202020204" pitchFamily="34" charset="0"/>
                <a:cs typeface="Arial" panose="020B0604020202020204" pitchFamily="34" charset="0"/>
              </a:rPr>
              <a:t>7.4.1.8 </a:t>
            </a:r>
            <a:r>
              <a:rPr lang="en-US" sz="2946" b="1" dirty="0">
                <a:solidFill>
                  <a:srgbClr val="00B050"/>
                </a:solidFill>
                <a:latin typeface="Arial" panose="020B0604020202020204" pitchFamily="34" charset="0"/>
                <a:cs typeface="Arial" panose="020B0604020202020204" pitchFamily="34" charset="0"/>
              </a:rPr>
              <a:t>Amendments to reported</a:t>
            </a:r>
            <a:r>
              <a:rPr lang="en-US" sz="2946" b="1" dirty="0">
                <a:latin typeface="Arial" panose="020B0604020202020204" pitchFamily="34" charset="0"/>
                <a:cs typeface="Arial" panose="020B0604020202020204" pitchFamily="34" charset="0"/>
              </a:rPr>
              <a:t> results </a:t>
            </a:r>
            <a:r>
              <a:rPr lang="en-US" sz="2946" dirty="0">
                <a:solidFill>
                  <a:srgbClr val="FF0000"/>
                </a:solidFill>
                <a:latin typeface="Arial" panose="020B0604020202020204" pitchFamily="34" charset="0"/>
                <a:cs typeface="Arial" panose="020B0604020202020204" pitchFamily="34" charset="0"/>
              </a:rPr>
              <a:t>(Old 5.9.3)</a:t>
            </a:r>
          </a:p>
          <a:p>
            <a:pPr algn="just"/>
            <a:r>
              <a:rPr lang="en-US" sz="2946" dirty="0">
                <a:latin typeface="Arial" panose="020B0604020202020204" pitchFamily="34" charset="0"/>
                <a:cs typeface="Arial" panose="020B0604020202020204" pitchFamily="34" charset="0"/>
              </a:rPr>
              <a:t>Procedures for the issue of amended or revised results shall ensure that: </a:t>
            </a:r>
            <a:r>
              <a:rPr lang="en-IN" sz="2946" baseline="30000" dirty="0">
                <a:solidFill>
                  <a:srgbClr val="FF0000"/>
                </a:solidFill>
                <a:latin typeface="Arial" panose="020B0604020202020204" pitchFamily="34" charset="0"/>
                <a:cs typeface="Arial" panose="020B0604020202020204" pitchFamily="34" charset="0"/>
              </a:rPr>
              <a:t>(5.9.3 para 1)</a:t>
            </a:r>
            <a:endParaRPr lang="en-US" sz="2946" dirty="0">
              <a:latin typeface="Arial" panose="020B0604020202020204" pitchFamily="34" charset="0"/>
              <a:cs typeface="Arial" panose="020B0604020202020204" pitchFamily="34" charset="0"/>
            </a:endParaRPr>
          </a:p>
          <a:p>
            <a:pPr algn="just"/>
            <a:r>
              <a:rPr lang="en-US" sz="2946" dirty="0">
                <a:solidFill>
                  <a:srgbClr val="00B050"/>
                </a:solidFill>
                <a:latin typeface="Arial" panose="020B0604020202020204" pitchFamily="34" charset="0"/>
                <a:cs typeface="Arial" panose="020B0604020202020204" pitchFamily="34" charset="0"/>
              </a:rPr>
              <a:t>a) the reason for the change is recorded and included in the revised report, when relevant</a:t>
            </a:r>
            <a:r>
              <a:rPr lang="en-US" sz="2946" dirty="0">
                <a:latin typeface="Arial" panose="020B0604020202020204" pitchFamily="34" charset="0"/>
                <a:cs typeface="Arial" panose="020B0604020202020204" pitchFamily="34" charset="0"/>
              </a:rPr>
              <a:t>;</a:t>
            </a:r>
          </a:p>
          <a:p>
            <a:pPr algn="just"/>
            <a:r>
              <a:rPr lang="en-US" sz="2946" dirty="0">
                <a:solidFill>
                  <a:srgbClr val="00B050"/>
                </a:solidFill>
                <a:latin typeface="Arial" panose="020B0604020202020204" pitchFamily="34" charset="0"/>
                <a:cs typeface="Arial" panose="020B0604020202020204" pitchFamily="34" charset="0"/>
              </a:rPr>
              <a:t>b) revised results shall be delivered only in the form of an additional document or data transfer,</a:t>
            </a:r>
            <a:r>
              <a:rPr lang="en-US" sz="2946" dirty="0">
                <a:latin typeface="Arial" panose="020B0604020202020204" pitchFamily="34" charset="0"/>
                <a:cs typeface="Arial" panose="020B0604020202020204" pitchFamily="34" charset="0"/>
              </a:rPr>
              <a:t> and clearly identified as having been revised, and the date and patient's identity in the original report shall be indicated </a:t>
            </a:r>
            <a:r>
              <a:rPr lang="en-US" sz="2946" baseline="30000" dirty="0">
                <a:solidFill>
                  <a:srgbClr val="FF0000"/>
                </a:solidFill>
                <a:latin typeface="Arial" panose="020B0604020202020204" pitchFamily="34" charset="0"/>
                <a:cs typeface="Arial" panose="020B0604020202020204" pitchFamily="34" charset="0"/>
              </a:rPr>
              <a:t>(a)</a:t>
            </a:r>
            <a:r>
              <a:rPr lang="en-US" sz="2946"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92</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8844813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96163" y="861372"/>
            <a:ext cx="8949361" cy="4079963"/>
          </a:xfrm>
        </p:spPr>
        <p:txBody>
          <a:bodyPr/>
          <a:lstStyle/>
          <a:p>
            <a:pPr algn="just"/>
            <a:r>
              <a:rPr lang="en-US" sz="2946" b="1" dirty="0">
                <a:latin typeface="Arial" panose="020B0604020202020204" pitchFamily="34" charset="0"/>
                <a:cs typeface="Arial" panose="020B0604020202020204" pitchFamily="34" charset="0"/>
              </a:rPr>
              <a:t>7.4.1.8 Amendments to reported results </a:t>
            </a:r>
            <a:r>
              <a:rPr lang="en-US" sz="2578" dirty="0">
                <a:solidFill>
                  <a:srgbClr val="FF0000"/>
                </a:solidFill>
                <a:latin typeface="Arial" panose="020B0604020202020204" pitchFamily="34" charset="0"/>
                <a:cs typeface="Arial" panose="020B0604020202020204" pitchFamily="34" charset="0"/>
              </a:rPr>
              <a:t>( Old 5.9.3)</a:t>
            </a:r>
            <a:endParaRPr lang="en-US" sz="2946" dirty="0">
              <a:solidFill>
                <a:srgbClr val="FF0000"/>
              </a:solidFill>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c) the user is made aware of the revision </a:t>
            </a:r>
            <a:r>
              <a:rPr lang="en-US" sz="2946" baseline="30000" dirty="0">
                <a:solidFill>
                  <a:srgbClr val="FF0000"/>
                </a:solidFill>
                <a:latin typeface="Arial" panose="020B0604020202020204" pitchFamily="34" charset="0"/>
                <a:cs typeface="Arial" panose="020B0604020202020204" pitchFamily="34" charset="0"/>
              </a:rPr>
              <a:t>(b)</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d) </a:t>
            </a:r>
            <a:r>
              <a:rPr lang="en-US" sz="2946" dirty="0">
                <a:solidFill>
                  <a:srgbClr val="00B050"/>
                </a:solidFill>
                <a:latin typeface="Arial" panose="020B0604020202020204" pitchFamily="34" charset="0"/>
                <a:cs typeface="Arial" panose="020B0604020202020204" pitchFamily="34" charset="0"/>
              </a:rPr>
              <a:t>when it is necessary to issue a completely new report, this shall be </a:t>
            </a:r>
            <a:r>
              <a:rPr lang="en-US" sz="2946" b="1" dirty="0">
                <a:solidFill>
                  <a:srgbClr val="00B050"/>
                </a:solidFill>
                <a:latin typeface="Arial" panose="020B0604020202020204" pitchFamily="34" charset="0"/>
                <a:cs typeface="Arial" panose="020B0604020202020204" pitchFamily="34" charset="0"/>
              </a:rPr>
              <a:t>uniquely identified</a:t>
            </a:r>
            <a:r>
              <a:rPr lang="en-US" sz="2946" dirty="0">
                <a:solidFill>
                  <a:srgbClr val="00B050"/>
                </a:solidFill>
                <a:latin typeface="Arial" panose="020B0604020202020204" pitchFamily="34" charset="0"/>
                <a:cs typeface="Arial" panose="020B0604020202020204" pitchFamily="34" charset="0"/>
              </a:rPr>
              <a:t> and shall contain a reference and traceability to the original report that it replaces </a:t>
            </a:r>
            <a:r>
              <a:rPr lang="en-US" sz="2946" baseline="30000" dirty="0">
                <a:solidFill>
                  <a:srgbClr val="FF0000"/>
                </a:solidFill>
                <a:latin typeface="Arial" panose="020B0604020202020204" pitchFamily="34" charset="0"/>
                <a:cs typeface="Arial" panose="020B0604020202020204" pitchFamily="34" charset="0"/>
              </a:rPr>
              <a:t>(d)</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e) when the reporting system cannot capture revisions, a record of such shall be kept. </a:t>
            </a:r>
            <a:r>
              <a:rPr lang="en-IN" sz="2946" baseline="30000" dirty="0">
                <a:solidFill>
                  <a:srgbClr val="FF0000"/>
                </a:solidFill>
                <a:latin typeface="Arial" panose="020B0604020202020204" pitchFamily="34" charset="0"/>
                <a:cs typeface="Arial" panose="020B0604020202020204" pitchFamily="34" charset="0"/>
              </a:rPr>
              <a:t>(5.9.3 para 3)</a:t>
            </a:r>
            <a:endParaRPr lang="en-US" sz="2946" dirty="0">
              <a:latin typeface="Arial" panose="020B0604020202020204" pitchFamily="34" charset="0"/>
              <a:cs typeface="Arial" panose="020B0604020202020204" pitchFamily="34" charset="0"/>
            </a:endParaRP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93</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2810823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96163" y="909758"/>
            <a:ext cx="8949361" cy="5751703"/>
          </a:xfrm>
        </p:spPr>
        <p:txBody>
          <a:bodyPr/>
          <a:lstStyle/>
          <a:p>
            <a:pPr algn="just"/>
            <a:r>
              <a:rPr lang="en-US" sz="2946" b="1" dirty="0">
                <a:latin typeface="Arial" panose="020B0604020202020204" pitchFamily="34" charset="0"/>
                <a:cs typeface="Arial" panose="020B0604020202020204" pitchFamily="34" charset="0"/>
              </a:rPr>
              <a:t>7.4.2 </a:t>
            </a:r>
            <a:r>
              <a:rPr lang="en-US" sz="2946" b="1" dirty="0">
                <a:solidFill>
                  <a:srgbClr val="00B050"/>
                </a:solidFill>
                <a:latin typeface="Arial" panose="020B0604020202020204" pitchFamily="34" charset="0"/>
                <a:cs typeface="Arial" panose="020B0604020202020204" pitchFamily="34" charset="0"/>
              </a:rPr>
              <a:t>Post-examination handling of </a:t>
            </a:r>
            <a:r>
              <a:rPr lang="en-US" sz="2946" b="1" dirty="0">
                <a:latin typeface="Arial" panose="020B0604020202020204" pitchFamily="34" charset="0"/>
                <a:cs typeface="Arial" panose="020B0604020202020204" pitchFamily="34" charset="0"/>
              </a:rPr>
              <a:t>samples </a:t>
            </a:r>
            <a:r>
              <a:rPr lang="en-US" sz="2026" dirty="0">
                <a:solidFill>
                  <a:srgbClr val="FF0000"/>
                </a:solidFill>
                <a:latin typeface="Arial" panose="020B0604020202020204" pitchFamily="34" charset="0"/>
                <a:cs typeface="Arial" panose="020B0604020202020204" pitchFamily="34" charset="0"/>
              </a:rPr>
              <a:t>(Old 5.7.2)</a:t>
            </a:r>
            <a:endParaRPr lang="en-US" sz="202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The laboratory shall specify the length of time samples are to be retained following examination and </a:t>
            </a:r>
            <a:r>
              <a:rPr lang="en-US" sz="2946" dirty="0">
                <a:solidFill>
                  <a:srgbClr val="00B050"/>
                </a:solidFill>
                <a:latin typeface="Arial" panose="020B0604020202020204" pitchFamily="34" charset="0"/>
                <a:cs typeface="Arial" panose="020B0604020202020204" pitchFamily="34" charset="0"/>
              </a:rPr>
              <a:t>the conditions under which samples are to be stored</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(5.7.2 para 2)</a:t>
            </a:r>
            <a:endParaRPr lang="en-US" sz="2946" dirty="0">
              <a:latin typeface="Arial" panose="020B0604020202020204" pitchFamily="34" charset="0"/>
              <a:cs typeface="Arial" panose="020B0604020202020204" pitchFamily="34" charset="0"/>
            </a:endParaRPr>
          </a:p>
          <a:p>
            <a:pPr algn="just"/>
            <a:r>
              <a:rPr lang="en-US" sz="2946" dirty="0">
                <a:solidFill>
                  <a:srgbClr val="00B050"/>
                </a:solidFill>
                <a:latin typeface="Arial" panose="020B0604020202020204" pitchFamily="34" charset="0"/>
                <a:cs typeface="Arial" panose="020B0604020202020204" pitchFamily="34" charset="0"/>
              </a:rPr>
              <a:t>The laboratory shall ensure that after the examination, the:</a:t>
            </a:r>
          </a:p>
          <a:p>
            <a:pPr algn="just"/>
            <a:r>
              <a:rPr lang="en-US" sz="2946" dirty="0">
                <a:solidFill>
                  <a:srgbClr val="00B050"/>
                </a:solidFill>
                <a:latin typeface="Arial" panose="020B0604020202020204" pitchFamily="34" charset="0"/>
                <a:cs typeface="Arial" panose="020B0604020202020204" pitchFamily="34" charset="0"/>
              </a:rPr>
              <a:t>a) patient and source identification of the sample are maintained,</a:t>
            </a:r>
          </a:p>
          <a:p>
            <a:pPr algn="just"/>
            <a:r>
              <a:rPr lang="en-US" sz="2946" dirty="0">
                <a:solidFill>
                  <a:srgbClr val="00B050"/>
                </a:solidFill>
                <a:latin typeface="Arial" panose="020B0604020202020204" pitchFamily="34" charset="0"/>
                <a:cs typeface="Arial" panose="020B0604020202020204" pitchFamily="34" charset="0"/>
              </a:rPr>
              <a:t>b) suitability of the sample for additional examination is known</a:t>
            </a:r>
            <a:r>
              <a:rPr lang="en-US" sz="2946" dirty="0">
                <a:latin typeface="Arial" panose="020B0604020202020204" pitchFamily="34" charset="0"/>
                <a:cs typeface="Arial" panose="020B0604020202020204" pitchFamily="34" charset="0"/>
              </a:rPr>
              <a:t>,</a:t>
            </a: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94</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30292556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7.4 Post-examination processes</a:t>
            </a:r>
            <a:endParaRPr lang="en-IN" dirty="0"/>
          </a:p>
        </p:txBody>
      </p:sp>
      <p:sp>
        <p:nvSpPr>
          <p:cNvPr id="3" name="Text Placeholder 2"/>
          <p:cNvSpPr>
            <a:spLocks noGrp="1"/>
          </p:cNvSpPr>
          <p:nvPr>
            <p:ph type="body" idx="1"/>
          </p:nvPr>
        </p:nvSpPr>
        <p:spPr>
          <a:xfrm>
            <a:off x="96163" y="909758"/>
            <a:ext cx="8949361" cy="3060068"/>
          </a:xfrm>
        </p:spPr>
        <p:txBody>
          <a:bodyPr/>
          <a:lstStyle/>
          <a:p>
            <a:pPr algn="just"/>
            <a:r>
              <a:rPr lang="en-US" sz="2946" b="1" dirty="0">
                <a:latin typeface="Arial" panose="020B0604020202020204" pitchFamily="34" charset="0"/>
                <a:cs typeface="Arial" panose="020B0604020202020204" pitchFamily="34" charset="0"/>
              </a:rPr>
              <a:t>7.4.2 Post-examination handling of samples </a:t>
            </a:r>
            <a:r>
              <a:rPr lang="en-US" sz="2210" dirty="0">
                <a:solidFill>
                  <a:srgbClr val="FF0000"/>
                </a:solidFill>
                <a:latin typeface="Arial" panose="020B0604020202020204" pitchFamily="34" charset="0"/>
                <a:cs typeface="Arial" panose="020B0604020202020204" pitchFamily="34" charset="0"/>
              </a:rPr>
              <a:t>(Old 5.7.2)</a:t>
            </a:r>
            <a:endParaRPr lang="en-US" sz="2946" dirty="0">
              <a:latin typeface="Arial" panose="020B0604020202020204" pitchFamily="34" charset="0"/>
              <a:cs typeface="Arial" panose="020B0604020202020204" pitchFamily="34" charset="0"/>
            </a:endParaRPr>
          </a:p>
          <a:p>
            <a:pPr algn="just"/>
            <a:r>
              <a:rPr lang="en-US" sz="2946" dirty="0">
                <a:solidFill>
                  <a:srgbClr val="00B050"/>
                </a:solidFill>
                <a:latin typeface="Arial" panose="020B0604020202020204" pitchFamily="34" charset="0"/>
                <a:cs typeface="Arial" panose="020B0604020202020204" pitchFamily="34" charset="0"/>
              </a:rPr>
              <a:t>c) sample is stored in a manner that optimally preserves suitability for additional examination,</a:t>
            </a:r>
          </a:p>
          <a:p>
            <a:pPr algn="just"/>
            <a:r>
              <a:rPr lang="en-US" sz="2946" dirty="0">
                <a:solidFill>
                  <a:srgbClr val="00B050"/>
                </a:solidFill>
                <a:latin typeface="Arial" panose="020B0604020202020204" pitchFamily="34" charset="0"/>
                <a:cs typeface="Arial" panose="020B0604020202020204" pitchFamily="34" charset="0"/>
              </a:rPr>
              <a:t>d) sample can be located and retrieved</a:t>
            </a:r>
            <a:r>
              <a:rPr lang="en-US" sz="2946" dirty="0">
                <a:latin typeface="Arial" panose="020B0604020202020204" pitchFamily="34" charset="0"/>
                <a:cs typeface="Arial" panose="020B0604020202020204" pitchFamily="34" charset="0"/>
              </a:rPr>
              <a:t>, and</a:t>
            </a:r>
          </a:p>
          <a:p>
            <a:pPr algn="just"/>
            <a:r>
              <a:rPr lang="en-US" sz="2946" dirty="0">
                <a:latin typeface="Arial" panose="020B0604020202020204" pitchFamily="34" charset="0"/>
                <a:cs typeface="Arial" panose="020B0604020202020204" pitchFamily="34" charset="0"/>
              </a:rPr>
              <a:t>e) sample is discarded appropriately. </a:t>
            </a:r>
            <a:r>
              <a:rPr lang="en-IN" sz="2946" baseline="30000" dirty="0">
                <a:solidFill>
                  <a:srgbClr val="FF0000"/>
                </a:solidFill>
                <a:latin typeface="Arial" panose="020B0604020202020204" pitchFamily="34" charset="0"/>
                <a:cs typeface="Arial" panose="020B0604020202020204" pitchFamily="34" charset="0"/>
              </a:rPr>
              <a:t>(5.7.2 para 3)</a:t>
            </a:r>
            <a:endParaRPr lang="en-US" sz="2946" dirty="0">
              <a:latin typeface="Arial" panose="020B0604020202020204" pitchFamily="34" charset="0"/>
              <a:cs typeface="Arial" panose="020B0604020202020204" pitchFamily="34" charset="0"/>
            </a:endParaRP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95</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39453780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7.5 Nonconforming work</a:t>
            </a:r>
            <a:endParaRPr lang="en-IN" dirty="0"/>
          </a:p>
        </p:txBody>
      </p:sp>
      <p:sp>
        <p:nvSpPr>
          <p:cNvPr id="3" name="Text Placeholder 2"/>
          <p:cNvSpPr>
            <a:spLocks noGrp="1"/>
          </p:cNvSpPr>
          <p:nvPr>
            <p:ph type="body" idx="1"/>
          </p:nvPr>
        </p:nvSpPr>
        <p:spPr>
          <a:xfrm>
            <a:off x="96163" y="837336"/>
            <a:ext cx="8949361" cy="4079963"/>
          </a:xfrm>
        </p:spPr>
        <p:txBody>
          <a:bodyPr/>
          <a:lstStyle/>
          <a:p>
            <a:pPr algn="just"/>
            <a:r>
              <a:rPr lang="en-US" sz="2946" dirty="0">
                <a:solidFill>
                  <a:srgbClr val="FF0000"/>
                </a:solidFill>
                <a:latin typeface="Arial" panose="020B0604020202020204" pitchFamily="34" charset="0"/>
                <a:cs typeface="Arial" panose="020B0604020202020204" pitchFamily="34" charset="0"/>
              </a:rPr>
              <a:t>Old Clause: 4.9 Identification &amp; Control of NCs</a:t>
            </a:r>
          </a:p>
          <a:p>
            <a:pPr algn="just"/>
            <a:r>
              <a:rPr lang="en-US" sz="2946" dirty="0">
                <a:latin typeface="Arial" panose="020B0604020202020204" pitchFamily="34" charset="0"/>
                <a:cs typeface="Arial" panose="020B0604020202020204" pitchFamily="34" charset="0"/>
              </a:rPr>
              <a:t>The laboratory shall have a </a:t>
            </a:r>
            <a:r>
              <a:rPr lang="en-US" sz="2946" b="1" dirty="0">
                <a:solidFill>
                  <a:srgbClr val="00B050"/>
                </a:solidFill>
                <a:latin typeface="Arial" panose="020B0604020202020204" pitchFamily="34" charset="0"/>
                <a:cs typeface="Arial" panose="020B0604020202020204" pitchFamily="34" charset="0"/>
                <a:hlinkClick r:id="rId2" action="ppaction://hlinkfile"/>
              </a:rPr>
              <a:t>process</a:t>
            </a:r>
            <a:r>
              <a:rPr lang="en-US" sz="2946" dirty="0">
                <a:solidFill>
                  <a:srgbClr val="00B050"/>
                </a:solidFill>
                <a:latin typeface="Arial" panose="020B0604020202020204" pitchFamily="34" charset="0"/>
                <a:cs typeface="Arial" panose="020B0604020202020204" pitchFamily="34" charset="0"/>
                <a:hlinkClick r:id="rId2" action="ppaction://hlinkfile"/>
              </a:rPr>
              <a:t> for when</a:t>
            </a:r>
            <a:r>
              <a:rPr lang="en-US" sz="2946" dirty="0">
                <a:latin typeface="Arial" panose="020B0604020202020204" pitchFamily="34" charset="0"/>
                <a:cs typeface="Arial" panose="020B0604020202020204" pitchFamily="34" charset="0"/>
              </a:rPr>
              <a:t> any aspect of </a:t>
            </a:r>
            <a:r>
              <a:rPr lang="en-US" sz="2946" b="1" dirty="0">
                <a:solidFill>
                  <a:srgbClr val="00B050"/>
                </a:solidFill>
                <a:latin typeface="Arial" panose="020B0604020202020204" pitchFamily="34" charset="0"/>
                <a:cs typeface="Arial" panose="020B0604020202020204" pitchFamily="34" charset="0"/>
                <a:hlinkClick r:id="rId2" action="ppaction://hlinkfile"/>
              </a:rPr>
              <a:t>its laboratory activities</a:t>
            </a:r>
            <a:r>
              <a:rPr lang="en-US" sz="2946" dirty="0">
                <a:solidFill>
                  <a:srgbClr val="00B050"/>
                </a:solidFill>
                <a:latin typeface="Arial" panose="020B0604020202020204" pitchFamily="34" charset="0"/>
                <a:cs typeface="Arial" panose="020B0604020202020204" pitchFamily="34" charset="0"/>
                <a:hlinkClick r:id="rId2" action="ppaction://hlinkfile"/>
              </a:rPr>
              <a:t> or </a:t>
            </a:r>
            <a:r>
              <a:rPr lang="en-US" sz="2946" b="1" dirty="0">
                <a:solidFill>
                  <a:srgbClr val="00B050"/>
                </a:solidFill>
                <a:latin typeface="Arial" panose="020B0604020202020204" pitchFamily="34" charset="0"/>
                <a:cs typeface="Arial" panose="020B0604020202020204" pitchFamily="34" charset="0"/>
                <a:hlinkClick r:id="rId2" action="ppaction://hlinkfile"/>
              </a:rPr>
              <a:t>examination results</a:t>
            </a:r>
            <a:r>
              <a:rPr lang="en-US" sz="2946" dirty="0">
                <a:solidFill>
                  <a:srgbClr val="00B050"/>
                </a:solidFill>
                <a:latin typeface="Arial" panose="020B0604020202020204" pitchFamily="34" charset="0"/>
                <a:cs typeface="Arial" panose="020B0604020202020204" pitchFamily="34" charset="0"/>
              </a:rPr>
              <a:t> do not conform to its own procedures, quality specifications, or the user requirements (e.g. equipment or environmental conditions are out of specified limits, results of monitoring fail to meet specified criteria).</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(4.9 para 1)</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The process shall ensure that: </a:t>
            </a:r>
            <a:r>
              <a:rPr lang="en-IN" sz="2946" baseline="30000" dirty="0">
                <a:solidFill>
                  <a:srgbClr val="FF0000"/>
                </a:solidFill>
                <a:latin typeface="Arial" panose="020B0604020202020204" pitchFamily="34" charset="0"/>
                <a:cs typeface="Arial" panose="020B0604020202020204" pitchFamily="34" charset="0"/>
              </a:rPr>
              <a:t>(4.9 para 2)</a:t>
            </a:r>
            <a:endParaRPr lang="en-US"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96</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13068106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7.5 Nonconforming work</a:t>
            </a:r>
            <a:endParaRPr lang="en-IN" dirty="0"/>
          </a:p>
        </p:txBody>
      </p:sp>
      <p:sp>
        <p:nvSpPr>
          <p:cNvPr id="3" name="Text Placeholder 2"/>
          <p:cNvSpPr>
            <a:spLocks noGrp="1"/>
          </p:cNvSpPr>
          <p:nvPr>
            <p:ph type="body" idx="1"/>
          </p:nvPr>
        </p:nvSpPr>
        <p:spPr>
          <a:xfrm>
            <a:off x="96163" y="837336"/>
            <a:ext cx="8949361" cy="4986622"/>
          </a:xfrm>
        </p:spPr>
        <p:txBody>
          <a:bodyPr/>
          <a:lstStyle/>
          <a:p>
            <a:pPr algn="just"/>
            <a:r>
              <a:rPr lang="en-US" sz="2946" dirty="0">
                <a:solidFill>
                  <a:srgbClr val="FF0000"/>
                </a:solidFill>
                <a:latin typeface="Arial" panose="020B0604020202020204" pitchFamily="34" charset="0"/>
                <a:cs typeface="Arial" panose="020B0604020202020204" pitchFamily="34" charset="0"/>
              </a:rPr>
              <a:t>Old Clause: 4.9 Identification &amp; Control of NCs</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a) the responsibilities and authorities for the </a:t>
            </a:r>
            <a:r>
              <a:rPr lang="en-US" sz="2946" dirty="0">
                <a:solidFill>
                  <a:srgbClr val="00B050"/>
                </a:solidFill>
                <a:latin typeface="Arial" panose="020B0604020202020204" pitchFamily="34" charset="0"/>
                <a:cs typeface="Arial" panose="020B0604020202020204" pitchFamily="34" charset="0"/>
                <a:hlinkClick r:id="rId2" action="ppaction://hlinkfile"/>
              </a:rPr>
              <a:t>management</a:t>
            </a:r>
            <a:r>
              <a:rPr lang="en-US" sz="2946" dirty="0">
                <a:latin typeface="Arial" panose="020B0604020202020204" pitchFamily="34" charset="0"/>
                <a:cs typeface="Arial" panose="020B0604020202020204" pitchFamily="34" charset="0"/>
              </a:rPr>
              <a:t> of nonconform</a:t>
            </a:r>
            <a:r>
              <a:rPr lang="en-US" sz="2946" dirty="0">
                <a:solidFill>
                  <a:srgbClr val="00B050"/>
                </a:solidFill>
                <a:latin typeface="Arial" panose="020B0604020202020204" pitchFamily="34" charset="0"/>
                <a:cs typeface="Arial" panose="020B0604020202020204" pitchFamily="34" charset="0"/>
                <a:hlinkClick r:id="rId2" action="ppaction://hlinkfile"/>
              </a:rPr>
              <a:t>ing work</a:t>
            </a:r>
            <a:r>
              <a:rPr lang="en-US" sz="2946" dirty="0">
                <a:latin typeface="Arial" panose="020B0604020202020204" pitchFamily="34" charset="0"/>
                <a:cs typeface="Arial" panose="020B0604020202020204" pitchFamily="34" charset="0"/>
              </a:rPr>
              <a:t> are </a:t>
            </a:r>
            <a:r>
              <a:rPr lang="en-US" sz="2946" dirty="0">
                <a:solidFill>
                  <a:srgbClr val="00B050"/>
                </a:solidFill>
                <a:latin typeface="Arial" panose="020B0604020202020204" pitchFamily="34" charset="0"/>
                <a:cs typeface="Arial" panose="020B0604020202020204" pitchFamily="34" charset="0"/>
                <a:hlinkClick r:id="rId2" action="ppaction://hlinkfile"/>
              </a:rPr>
              <a:t>specified</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(4.9 a)</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b) immediate </a:t>
            </a:r>
            <a:r>
              <a:rPr lang="en-IN" sz="2946" baseline="30000" dirty="0">
                <a:solidFill>
                  <a:srgbClr val="FF0000"/>
                </a:solidFill>
                <a:latin typeface="Arial" panose="020B0604020202020204" pitchFamily="34" charset="0"/>
                <a:cs typeface="Arial" panose="020B0604020202020204" pitchFamily="34" charset="0"/>
              </a:rPr>
              <a:t>(4.9 b) </a:t>
            </a:r>
            <a:r>
              <a:rPr lang="en-US" sz="2946" dirty="0">
                <a:solidFill>
                  <a:srgbClr val="00B050"/>
                </a:solidFill>
                <a:latin typeface="Arial" panose="020B0604020202020204" pitchFamily="34" charset="0"/>
                <a:cs typeface="Arial" panose="020B0604020202020204" pitchFamily="34" charset="0"/>
              </a:rPr>
              <a:t>and long-term </a:t>
            </a:r>
            <a:r>
              <a:rPr lang="en-US" sz="2946" dirty="0">
                <a:latin typeface="Arial" panose="020B0604020202020204" pitchFamily="34" charset="0"/>
                <a:cs typeface="Arial" panose="020B0604020202020204" pitchFamily="34" charset="0"/>
              </a:rPr>
              <a:t>actions are </a:t>
            </a:r>
            <a:r>
              <a:rPr lang="en-US" sz="2946" dirty="0">
                <a:solidFill>
                  <a:srgbClr val="00B050"/>
                </a:solidFill>
                <a:latin typeface="Arial" panose="020B0604020202020204" pitchFamily="34" charset="0"/>
                <a:cs typeface="Arial" panose="020B0604020202020204" pitchFamily="34" charset="0"/>
                <a:hlinkClick r:id="rId2" action="ppaction://hlinkfile"/>
              </a:rPr>
              <a:t>specified</a:t>
            </a:r>
            <a:r>
              <a:rPr lang="en-US" sz="2946" dirty="0">
                <a:latin typeface="Arial" panose="020B0604020202020204" pitchFamily="34" charset="0"/>
                <a:cs typeface="Arial" panose="020B0604020202020204" pitchFamily="34" charset="0"/>
                <a:hlinkClick r:id="rId2" action="ppaction://hlinkfile"/>
              </a:rPr>
              <a:t> </a:t>
            </a:r>
            <a:r>
              <a:rPr lang="en-US" sz="2946" dirty="0">
                <a:solidFill>
                  <a:srgbClr val="00B050"/>
                </a:solidFill>
                <a:latin typeface="Arial" panose="020B0604020202020204" pitchFamily="34" charset="0"/>
                <a:cs typeface="Arial" panose="020B0604020202020204" pitchFamily="34" charset="0"/>
              </a:rPr>
              <a:t>and based upon the risk analysis process established by the laboratory</a:t>
            </a:r>
            <a:r>
              <a:rPr lang="en-US" sz="2946" dirty="0">
                <a:latin typeface="Arial" panose="020B0604020202020204" pitchFamily="34" charset="0"/>
                <a:cs typeface="Arial" panose="020B0604020202020204" pitchFamily="34" charset="0"/>
              </a:rPr>
              <a:t>;</a:t>
            </a:r>
          </a:p>
          <a:p>
            <a:pPr algn="just"/>
            <a:r>
              <a:rPr lang="en-US" sz="2946" strike="sngStrike" dirty="0">
                <a:solidFill>
                  <a:srgbClr val="FF0000"/>
                </a:solidFill>
                <a:latin typeface="Arial" panose="020B0604020202020204" pitchFamily="34" charset="0"/>
                <a:cs typeface="Arial" panose="020B0604020202020204" pitchFamily="34" charset="0"/>
              </a:rPr>
              <a:t>c) The extent of the NCs is determined</a:t>
            </a:r>
          </a:p>
          <a:p>
            <a:pPr algn="just"/>
            <a:r>
              <a:rPr lang="en-US" sz="2946" dirty="0">
                <a:latin typeface="Arial" panose="020B0604020202020204" pitchFamily="34" charset="0"/>
                <a:cs typeface="Arial" panose="020B0604020202020204" pitchFamily="34" charset="0"/>
              </a:rPr>
              <a:t>c) examinations are halted, and reports withheld </a:t>
            </a:r>
            <a:r>
              <a:rPr lang="en-US" sz="2946" dirty="0">
                <a:solidFill>
                  <a:srgbClr val="00B050"/>
                </a:solidFill>
                <a:latin typeface="Arial" panose="020B0604020202020204" pitchFamily="34" charset="0"/>
                <a:cs typeface="Arial" panose="020B0604020202020204" pitchFamily="34" charset="0"/>
                <a:hlinkClick r:id="rId2" action="ppaction://hlinkfile"/>
              </a:rPr>
              <a:t>when there is a risk of harm to patients</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(4.9 d)</a:t>
            </a:r>
            <a:endParaRPr lang="en-US" sz="2946" dirty="0">
              <a:latin typeface="Arial" panose="020B0604020202020204" pitchFamily="34" charset="0"/>
              <a:cs typeface="Arial" panose="020B0604020202020204" pitchFamily="34" charset="0"/>
            </a:endParaRPr>
          </a:p>
          <a:p>
            <a:pPr algn="just"/>
            <a:endParaRPr lang="en-US"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97</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19571804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7.5 Nonconforming work</a:t>
            </a:r>
            <a:endParaRPr lang="en-IN" dirty="0"/>
          </a:p>
        </p:txBody>
      </p:sp>
      <p:sp>
        <p:nvSpPr>
          <p:cNvPr id="3" name="Text Placeholder 2"/>
          <p:cNvSpPr>
            <a:spLocks noGrp="1"/>
          </p:cNvSpPr>
          <p:nvPr>
            <p:ph type="body" idx="1"/>
          </p:nvPr>
        </p:nvSpPr>
        <p:spPr>
          <a:xfrm>
            <a:off x="96163" y="837335"/>
            <a:ext cx="8949361" cy="4533292"/>
          </a:xfrm>
        </p:spPr>
        <p:txBody>
          <a:bodyPr/>
          <a:lstStyle/>
          <a:p>
            <a:pPr algn="just"/>
            <a:r>
              <a:rPr lang="en-US" sz="2946" dirty="0">
                <a:solidFill>
                  <a:srgbClr val="FF0000"/>
                </a:solidFill>
                <a:latin typeface="Arial" panose="020B0604020202020204" pitchFamily="34" charset="0"/>
                <a:cs typeface="Arial" panose="020B0604020202020204" pitchFamily="34" charset="0"/>
              </a:rPr>
              <a:t>Old Clause: 4.9 Identification &amp; Control of NCs</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d) </a:t>
            </a:r>
            <a:r>
              <a:rPr lang="en-US" sz="2946" dirty="0">
                <a:latin typeface="Arial" panose="020B0604020202020204" pitchFamily="34" charset="0"/>
                <a:cs typeface="Arial" panose="020B0604020202020204" pitchFamily="34" charset="0"/>
                <a:hlinkClick r:id="rId2" action="ppaction://hlinkfile"/>
              </a:rPr>
              <a:t>an evaluation is made of the clinical significance of the nonconforming work</a:t>
            </a:r>
            <a:r>
              <a:rPr lang="en-US" sz="2946" dirty="0">
                <a:latin typeface="Arial" panose="020B0604020202020204" pitchFamily="34" charset="0"/>
                <a:cs typeface="Arial" panose="020B0604020202020204" pitchFamily="34" charset="0"/>
              </a:rPr>
              <a:t>, </a:t>
            </a:r>
            <a:r>
              <a:rPr lang="en-US" sz="2946" dirty="0">
                <a:solidFill>
                  <a:srgbClr val="00B050"/>
                </a:solidFill>
                <a:latin typeface="Arial" panose="020B0604020202020204" pitchFamily="34" charset="0"/>
                <a:cs typeface="Arial" panose="020B0604020202020204" pitchFamily="34" charset="0"/>
              </a:rPr>
              <a:t>including an impact analysis on examination results</a:t>
            </a:r>
            <a:r>
              <a:rPr lang="en-US" sz="2946" dirty="0">
                <a:latin typeface="Arial" panose="020B0604020202020204" pitchFamily="34" charset="0"/>
                <a:cs typeface="Arial" panose="020B0604020202020204" pitchFamily="34" charset="0"/>
              </a:rPr>
              <a:t> </a:t>
            </a:r>
            <a:r>
              <a:rPr lang="en-US" sz="2946" dirty="0">
                <a:latin typeface="Arial" panose="020B0604020202020204" pitchFamily="34" charset="0"/>
                <a:cs typeface="Arial" panose="020B0604020202020204" pitchFamily="34" charset="0"/>
                <a:hlinkClick r:id="rId2" action="ppaction://hlinkfile"/>
              </a:rPr>
              <a:t>which were or could have been released prior to identification of the nonconformance</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(4.9 e)</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e) </a:t>
            </a:r>
            <a:r>
              <a:rPr lang="en-US" sz="2946" dirty="0">
                <a:solidFill>
                  <a:srgbClr val="00B050"/>
                </a:solidFill>
                <a:latin typeface="Arial" panose="020B0604020202020204" pitchFamily="34" charset="0"/>
                <a:cs typeface="Arial" panose="020B0604020202020204" pitchFamily="34" charset="0"/>
              </a:rPr>
              <a:t>a decision is made on the acceptability of the nonconforming work</a:t>
            </a:r>
            <a:r>
              <a:rPr lang="en-US" sz="2946" dirty="0">
                <a:latin typeface="Arial" panose="020B0604020202020204" pitchFamily="34" charset="0"/>
                <a:cs typeface="Arial" panose="020B0604020202020204" pitchFamily="34" charset="0"/>
              </a:rPr>
              <a:t>;</a:t>
            </a:r>
          </a:p>
          <a:p>
            <a:pPr algn="just"/>
            <a:r>
              <a:rPr lang="en-US" sz="2946" dirty="0">
                <a:latin typeface="Arial" panose="020B0604020202020204" pitchFamily="34" charset="0"/>
                <a:cs typeface="Arial" panose="020B0604020202020204" pitchFamily="34" charset="0"/>
              </a:rPr>
              <a:t>f) </a:t>
            </a:r>
            <a:r>
              <a:rPr lang="en-US" sz="2946" dirty="0">
                <a:solidFill>
                  <a:srgbClr val="00B050"/>
                </a:solidFill>
                <a:latin typeface="Arial" panose="020B0604020202020204" pitchFamily="34" charset="0"/>
                <a:cs typeface="Arial" panose="020B0604020202020204" pitchFamily="34" charset="0"/>
              </a:rPr>
              <a:t>when necessary,</a:t>
            </a:r>
            <a:r>
              <a:rPr lang="en-US" sz="2946" dirty="0">
                <a:latin typeface="Arial" panose="020B0604020202020204" pitchFamily="34" charset="0"/>
                <a:cs typeface="Arial" panose="020B0604020202020204" pitchFamily="34" charset="0"/>
              </a:rPr>
              <a:t> </a:t>
            </a:r>
            <a:r>
              <a:rPr lang="en-US" sz="2946" dirty="0">
                <a:solidFill>
                  <a:srgbClr val="00B050"/>
                </a:solidFill>
                <a:latin typeface="Arial" panose="020B0604020202020204" pitchFamily="34" charset="0"/>
                <a:cs typeface="Arial" panose="020B0604020202020204" pitchFamily="34" charset="0"/>
              </a:rPr>
              <a:t>examination results are revised</a:t>
            </a:r>
            <a:r>
              <a:rPr lang="en-US" sz="2946" dirty="0">
                <a:latin typeface="Arial" panose="020B0604020202020204" pitchFamily="34" charset="0"/>
                <a:cs typeface="Arial" panose="020B0604020202020204" pitchFamily="34" charset="0"/>
              </a:rPr>
              <a:t>, </a:t>
            </a:r>
            <a:r>
              <a:rPr lang="en-US" sz="2946" dirty="0">
                <a:solidFill>
                  <a:srgbClr val="00B050"/>
                </a:solidFill>
                <a:latin typeface="Arial" panose="020B0604020202020204" pitchFamily="34" charset="0"/>
                <a:cs typeface="Arial" panose="020B0604020202020204" pitchFamily="34" charset="0"/>
              </a:rPr>
              <a:t>and the user is notified</a:t>
            </a:r>
            <a:r>
              <a:rPr lang="en-US" sz="2946"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98</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37303565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4" y="76200"/>
            <a:ext cx="8951672" cy="510075"/>
          </a:xfrm>
        </p:spPr>
        <p:txBody>
          <a:bodyPr/>
          <a:lstStyle/>
          <a:p>
            <a:r>
              <a:rPr lang="en-IN" b="1" dirty="0"/>
              <a:t>7.5 Nonconforming work</a:t>
            </a:r>
            <a:endParaRPr lang="en-IN" dirty="0"/>
          </a:p>
        </p:txBody>
      </p:sp>
      <p:sp>
        <p:nvSpPr>
          <p:cNvPr id="3" name="Text Placeholder 2"/>
          <p:cNvSpPr>
            <a:spLocks noGrp="1"/>
          </p:cNvSpPr>
          <p:nvPr>
            <p:ph type="body" idx="1"/>
          </p:nvPr>
        </p:nvSpPr>
        <p:spPr>
          <a:xfrm>
            <a:off x="96163" y="837336"/>
            <a:ext cx="8949361" cy="4533292"/>
          </a:xfrm>
        </p:spPr>
        <p:txBody>
          <a:bodyPr/>
          <a:lstStyle/>
          <a:p>
            <a:pPr algn="just"/>
            <a:r>
              <a:rPr lang="en-US" sz="2946" dirty="0">
                <a:solidFill>
                  <a:srgbClr val="FF0000"/>
                </a:solidFill>
                <a:latin typeface="Arial" panose="020B0604020202020204" pitchFamily="34" charset="0"/>
                <a:cs typeface="Arial" panose="020B0604020202020204" pitchFamily="34" charset="0"/>
              </a:rPr>
              <a:t>Old Clause: 4.9 Identification &amp; Control of NCs</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g) the responsibility for authorizing the resumption of work is </a:t>
            </a:r>
            <a:r>
              <a:rPr lang="en-US" sz="2946" dirty="0">
                <a:latin typeface="Arial" panose="020B0604020202020204" pitchFamily="34" charset="0"/>
                <a:cs typeface="Arial" panose="020B0604020202020204" pitchFamily="34" charset="0"/>
                <a:hlinkClick r:id="rId2" action="ppaction://hlinkfile"/>
              </a:rPr>
              <a:t>specified</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(4.9 g)</a:t>
            </a:r>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rPr>
              <a:t>The laboratory shall </a:t>
            </a:r>
            <a:r>
              <a:rPr lang="en-US" sz="2946" dirty="0">
                <a:latin typeface="Arial" panose="020B0604020202020204" pitchFamily="34" charset="0"/>
                <a:cs typeface="Arial" panose="020B0604020202020204" pitchFamily="34" charset="0"/>
                <a:hlinkClick r:id="rId2" action="ppaction://hlinkfile"/>
              </a:rPr>
              <a:t>implement corrective action</a:t>
            </a:r>
            <a:r>
              <a:rPr lang="en-US" sz="2946" dirty="0">
                <a:latin typeface="Arial" panose="020B0604020202020204" pitchFamily="34" charset="0"/>
                <a:cs typeface="Arial" panose="020B0604020202020204" pitchFamily="34" charset="0"/>
              </a:rPr>
              <a:t> -</a:t>
            </a:r>
          </a:p>
          <a:p>
            <a:pPr algn="just"/>
            <a:r>
              <a:rPr lang="en-US" sz="2946" dirty="0">
                <a:latin typeface="Arial" panose="020B0604020202020204" pitchFamily="34" charset="0"/>
                <a:cs typeface="Arial" panose="020B0604020202020204" pitchFamily="34" charset="0"/>
                <a:hlinkClick r:id="rId2" action="ppaction://hlinkfile"/>
              </a:rPr>
              <a:t>commensurate with the risk of recurrence of the nonconforming work</a:t>
            </a:r>
            <a:r>
              <a:rPr lang="en-US" sz="2946" dirty="0">
                <a:latin typeface="Arial" panose="020B0604020202020204" pitchFamily="34" charset="0"/>
                <a:cs typeface="Arial" panose="020B0604020202020204" pitchFamily="34" charset="0"/>
              </a:rPr>
              <a:t> (see 8.7). </a:t>
            </a:r>
            <a:r>
              <a:rPr lang="en-IN" sz="2946" baseline="30000" dirty="0">
                <a:solidFill>
                  <a:srgbClr val="FF0000"/>
                </a:solidFill>
                <a:latin typeface="Arial" panose="020B0604020202020204" pitchFamily="34" charset="0"/>
                <a:cs typeface="Arial" panose="020B0604020202020204" pitchFamily="34" charset="0"/>
              </a:rPr>
              <a:t>(4.9 para 3)</a:t>
            </a:r>
            <a:endParaRPr lang="en-US" sz="2946" dirty="0">
              <a:latin typeface="Arial" panose="020B0604020202020204" pitchFamily="34" charset="0"/>
              <a:cs typeface="Arial" panose="020B0604020202020204" pitchFamily="34" charset="0"/>
            </a:endParaRPr>
          </a:p>
          <a:p>
            <a:pPr algn="just"/>
            <a:endParaRPr lang="en-US" sz="2946" dirty="0">
              <a:latin typeface="Arial" panose="020B0604020202020204" pitchFamily="34" charset="0"/>
              <a:cs typeface="Arial" panose="020B0604020202020204" pitchFamily="34" charset="0"/>
            </a:endParaRPr>
          </a:p>
          <a:p>
            <a:pPr algn="just"/>
            <a:r>
              <a:rPr lang="en-US" sz="2946" dirty="0">
                <a:latin typeface="Arial" panose="020B0604020202020204" pitchFamily="34" charset="0"/>
                <a:cs typeface="Arial" panose="020B0604020202020204" pitchFamily="34" charset="0"/>
                <a:hlinkClick r:id="rId2" action="ppaction://hlinkfile"/>
              </a:rPr>
              <a:t>The laboratory shall retain records of nonconforming work and actions</a:t>
            </a:r>
            <a:r>
              <a:rPr lang="en-US" sz="2946" dirty="0">
                <a:latin typeface="Arial" panose="020B0604020202020204" pitchFamily="34" charset="0"/>
                <a:cs typeface="Arial" panose="020B0604020202020204" pitchFamily="34" charset="0"/>
              </a:rPr>
              <a:t> </a:t>
            </a:r>
            <a:r>
              <a:rPr lang="en-US" sz="2946" dirty="0">
                <a:solidFill>
                  <a:srgbClr val="00B050"/>
                </a:solidFill>
                <a:latin typeface="Arial" panose="020B0604020202020204" pitchFamily="34" charset="0"/>
                <a:cs typeface="Arial" panose="020B0604020202020204" pitchFamily="34" charset="0"/>
              </a:rPr>
              <a:t>as specified in 7.5 a) to g)</a:t>
            </a:r>
            <a:r>
              <a:rPr lang="en-US" sz="2946" dirty="0">
                <a:latin typeface="Arial" panose="020B0604020202020204" pitchFamily="34" charset="0"/>
                <a:cs typeface="Arial" panose="020B0604020202020204" pitchFamily="34" charset="0"/>
              </a:rPr>
              <a:t>. </a:t>
            </a:r>
            <a:r>
              <a:rPr lang="en-IN" sz="2946" baseline="30000" dirty="0">
                <a:solidFill>
                  <a:srgbClr val="FF0000"/>
                </a:solidFill>
                <a:latin typeface="Arial" panose="020B0604020202020204" pitchFamily="34" charset="0"/>
                <a:cs typeface="Arial" panose="020B0604020202020204" pitchFamily="34" charset="0"/>
              </a:rPr>
              <a:t>(4.9 h)</a:t>
            </a:r>
            <a:endParaRPr lang="en-US" sz="2946" dirty="0">
              <a:latin typeface="Arial" panose="020B0604020202020204" pitchFamily="34" charset="0"/>
              <a:cs typeface="Arial" panose="020B0604020202020204" pitchFamily="34" charset="0"/>
            </a:endParaRPr>
          </a:p>
          <a:p>
            <a:pPr algn="just"/>
            <a:endParaRPr lang="en-IN" sz="29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a:xfrm>
            <a:off x="12123402" y="12221549"/>
            <a:ext cx="3872753" cy="510140"/>
          </a:xfrm>
        </p:spPr>
        <p:txBody>
          <a:bodyPr/>
          <a:lstStyle/>
          <a:p>
            <a:pPr defTabSz="1683776"/>
            <a:fld id="{B6F15528-21DE-4FAA-801E-634DDDAF4B2B}" type="slidenum">
              <a:rPr lang="en-IN" sz="3315">
                <a:solidFill>
                  <a:prstClr val="black">
                    <a:tint val="75000"/>
                  </a:prstClr>
                </a:solidFill>
                <a:latin typeface="Calibri"/>
              </a:rPr>
              <a:pPr defTabSz="1683776"/>
              <a:t>99</a:t>
            </a:fld>
            <a:endParaRPr lang="en-IN" sz="3315">
              <a:solidFill>
                <a:prstClr val="black">
                  <a:tint val="75000"/>
                </a:prstClr>
              </a:solidFill>
              <a:latin typeface="Calibri"/>
            </a:endParaRPr>
          </a:p>
        </p:txBody>
      </p:sp>
    </p:spTree>
    <p:extLst>
      <p:ext uri="{BB962C8B-B14F-4D97-AF65-F5344CB8AC3E}">
        <p14:creationId xmlns:p14="http://schemas.microsoft.com/office/powerpoint/2010/main" val="2212054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5969</Words>
  <Application>Microsoft Office PowerPoint</Application>
  <PresentationFormat>On-screen Show (4:3)</PresentationFormat>
  <Paragraphs>836</Paragraphs>
  <Slides>105</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105</vt:i4>
      </vt:variant>
    </vt:vector>
  </HeadingPairs>
  <TitlesOfParts>
    <vt:vector size="113" baseType="lpstr">
      <vt:lpstr>Arial</vt:lpstr>
      <vt:lpstr>Arial MT</vt:lpstr>
      <vt:lpstr>Calibri</vt:lpstr>
      <vt:lpstr>Cambria</vt:lpstr>
      <vt:lpstr>Times New Roman</vt:lpstr>
      <vt:lpstr>Office Theme</vt:lpstr>
      <vt:lpstr>1_Office Theme</vt:lpstr>
      <vt:lpstr>2_Office Theme</vt:lpstr>
      <vt:lpstr>KYS (Know Your Speaker)</vt:lpstr>
      <vt:lpstr>ISO 15189: 2022, Update Clause 7, Process requirements</vt:lpstr>
      <vt:lpstr>7 –Process Requirements</vt:lpstr>
      <vt:lpstr>7.1 General</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7.2 Pre-examination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KYS (Know Your Speaker)</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7.3 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7.4 Post-examination processes</vt:lpstr>
      <vt:lpstr>7.5 Nonconforming work</vt:lpstr>
      <vt:lpstr>7.5 Nonconforming work</vt:lpstr>
      <vt:lpstr>7.5 Nonconforming work</vt:lpstr>
      <vt:lpstr>7.5 Nonconforming work</vt:lpstr>
      <vt:lpstr>Comparison between ISO 15189:2022 and ISO 15189:2012 </vt:lpstr>
      <vt:lpstr>Comparison between ISO 15189:2022 and ISO 15189:2012 </vt:lpstr>
      <vt:lpstr>Comparison between ISO 15189:2022 and ISO 15189:2012 </vt:lpstr>
      <vt:lpstr>Comparison between ISO 15189:2022 and ISO 15189:2012 </vt:lpstr>
      <vt:lpstr>Comparison between ISO 15189:2022 and ISO 15189:2012 </vt:lpstr>
      <vt:lpstr>ISO 15189: 2022, Update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DrPrashant</dc:creator>
  <cp:lastModifiedBy>rajan ansh</cp:lastModifiedBy>
  <cp:revision>53</cp:revision>
  <dcterms:created xsi:type="dcterms:W3CDTF">2023-03-05T02:11:28Z</dcterms:created>
  <dcterms:modified xsi:type="dcterms:W3CDTF">2023-03-24T07:16:14Z</dcterms:modified>
</cp:coreProperties>
</file>